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media/image80.jpg" ContentType="image/png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5"/>
  </p:notesMasterIdLst>
  <p:handoutMasterIdLst>
    <p:handoutMasterId r:id="rId86"/>
  </p:handoutMasterIdLst>
  <p:sldIdLst>
    <p:sldId id="257" r:id="rId2"/>
    <p:sldId id="735" r:id="rId3"/>
    <p:sldId id="395" r:id="rId4"/>
    <p:sldId id="734" r:id="rId5"/>
    <p:sldId id="593" r:id="rId6"/>
    <p:sldId id="710" r:id="rId7"/>
    <p:sldId id="708" r:id="rId8"/>
    <p:sldId id="707" r:id="rId9"/>
    <p:sldId id="594" r:id="rId10"/>
    <p:sldId id="715" r:id="rId11"/>
    <p:sldId id="712" r:id="rId12"/>
    <p:sldId id="595" r:id="rId13"/>
    <p:sldId id="641" r:id="rId14"/>
    <p:sldId id="640" r:id="rId15"/>
    <p:sldId id="639" r:id="rId16"/>
    <p:sldId id="638" r:id="rId17"/>
    <p:sldId id="597" r:id="rId18"/>
    <p:sldId id="637" r:id="rId19"/>
    <p:sldId id="599" r:id="rId20"/>
    <p:sldId id="600" r:id="rId21"/>
    <p:sldId id="601" r:id="rId22"/>
    <p:sldId id="602" r:id="rId23"/>
    <p:sldId id="603" r:id="rId24"/>
    <p:sldId id="604" r:id="rId25"/>
    <p:sldId id="610" r:id="rId26"/>
    <p:sldId id="609" r:id="rId27"/>
    <p:sldId id="607" r:id="rId28"/>
    <p:sldId id="606" r:id="rId29"/>
    <p:sldId id="721" r:id="rId30"/>
    <p:sldId id="720" r:id="rId31"/>
    <p:sldId id="719" r:id="rId32"/>
    <p:sldId id="722" r:id="rId33"/>
    <p:sldId id="612" r:id="rId34"/>
    <p:sldId id="660" r:id="rId35"/>
    <p:sldId id="745" r:id="rId36"/>
    <p:sldId id="744" r:id="rId37"/>
    <p:sldId id="742" r:id="rId38"/>
    <p:sldId id="741" r:id="rId39"/>
    <p:sldId id="740" r:id="rId40"/>
    <p:sldId id="739" r:id="rId41"/>
    <p:sldId id="738" r:id="rId42"/>
    <p:sldId id="737" r:id="rId43"/>
    <p:sldId id="729" r:id="rId44"/>
    <p:sldId id="665" r:id="rId45"/>
    <p:sldId id="662" r:id="rId46"/>
    <p:sldId id="664" r:id="rId47"/>
    <p:sldId id="666" r:id="rId48"/>
    <p:sldId id="667" r:id="rId49"/>
    <p:sldId id="668" r:id="rId50"/>
    <p:sldId id="669" r:id="rId51"/>
    <p:sldId id="670" r:id="rId52"/>
    <p:sldId id="730" r:id="rId53"/>
    <p:sldId id="589" r:id="rId54"/>
    <p:sldId id="672" r:id="rId55"/>
    <p:sldId id="673" r:id="rId56"/>
    <p:sldId id="674" r:id="rId57"/>
    <p:sldId id="675" r:id="rId58"/>
    <p:sldId id="676" r:id="rId59"/>
    <p:sldId id="697" r:id="rId60"/>
    <p:sldId id="679" r:id="rId61"/>
    <p:sldId id="681" r:id="rId62"/>
    <p:sldId id="682" r:id="rId63"/>
    <p:sldId id="683" r:id="rId64"/>
    <p:sldId id="698" r:id="rId65"/>
    <p:sldId id="746" r:id="rId66"/>
    <p:sldId id="688" r:id="rId67"/>
    <p:sldId id="748" r:id="rId68"/>
    <p:sldId id="689" r:id="rId69"/>
    <p:sldId id="700" r:id="rId70"/>
    <p:sldId id="699" r:id="rId71"/>
    <p:sldId id="701" r:id="rId72"/>
    <p:sldId id="702" r:id="rId73"/>
    <p:sldId id="703" r:id="rId74"/>
    <p:sldId id="704" r:id="rId75"/>
    <p:sldId id="596" r:id="rId76"/>
    <p:sldId id="305" r:id="rId77"/>
    <p:sldId id="725" r:id="rId78"/>
    <p:sldId id="723" r:id="rId79"/>
    <p:sldId id="724" r:id="rId80"/>
    <p:sldId id="736" r:id="rId81"/>
    <p:sldId id="726" r:id="rId82"/>
    <p:sldId id="733" r:id="rId83"/>
    <p:sldId id="747" r:id="rId8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FF00"/>
    <a:srgbClr val="00FF00"/>
    <a:srgbClr val="000000"/>
    <a:srgbClr val="591D6F"/>
    <a:srgbClr val="5AFF02"/>
    <a:srgbClr val="F2F5D5"/>
    <a:srgbClr val="E37D89"/>
    <a:srgbClr val="EEF0BA"/>
    <a:srgbClr val="CCCCCC"/>
    <a:srgbClr val="C7D8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17" autoAdjust="0"/>
    <p:restoredTop sz="91405" autoAdjust="0"/>
  </p:normalViewPr>
  <p:slideViewPr>
    <p:cSldViewPr snapToGrid="0" snapToObjects="1">
      <p:cViewPr>
        <p:scale>
          <a:sx n="100" d="100"/>
          <a:sy n="100" d="100"/>
        </p:scale>
        <p:origin x="-1112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60"/>
    </p:cViewPr>
  </p:sorterViewPr>
  <p:notesViewPr>
    <p:cSldViewPr snapToGrid="0" snapToObjects="1">
      <p:cViewPr varScale="1">
        <p:scale>
          <a:sx n="64" d="100"/>
          <a:sy n="64" d="100"/>
        </p:scale>
        <p:origin x="-2648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theme" Target="theme/theme1.xml"/><Relationship Id="rId9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notesMaster" Target="notesMasters/notesMaster1.xml"/><Relationship Id="rId86" Type="http://schemas.openxmlformats.org/officeDocument/2006/relationships/handoutMaster" Target="handoutMasters/handoutMaster1.xml"/><Relationship Id="rId87" Type="http://schemas.openxmlformats.org/officeDocument/2006/relationships/printerSettings" Target="printerSettings/printerSettings1.bin"/><Relationship Id="rId88" Type="http://schemas.openxmlformats.org/officeDocument/2006/relationships/presProps" Target="presProps.xml"/><Relationship Id="rId8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39689-D849-1041-8FBC-788C05FC5EA1}" type="datetimeFigureOut">
              <a:rPr lang="en-US" smtClean="0"/>
              <a:t>17/07/16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50A5B-3E7E-0B40-A8D3-99999FC2C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4667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C56C0-D235-684B-87CE-8F6E2C7EA350}" type="datetimeFigureOut">
              <a:rPr lang="en-US" smtClean="0"/>
              <a:pPr/>
              <a:t>17/07/16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697B0-D76C-2843-A03A-CAA963EC5B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0255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7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7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7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7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7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8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8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the question turns to be as</a:t>
            </a:r>
            <a:r>
              <a:rPr lang="en-US" baseline="0" dirty="0" smtClean="0"/>
              <a:t> what would happen when slicing encounters API protocol analysis?</a:t>
            </a:r>
          </a:p>
          <a:p>
            <a:endParaRPr lang="en-US" baseline="0" dirty="0" smtClean="0"/>
          </a:p>
          <a:p>
            <a:r>
              <a:rPr lang="en-US" baseline="0" dirty="0" smtClean="0"/>
              <a:t>Program tailoring seems to be a interesting problem, but is it a useful one ? In other words, what can we benefit from program tailoring in practice?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 us take a program debugging task as an example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Interprocedural</a:t>
            </a:r>
            <a:r>
              <a:rPr lang="en-US" dirty="0" smtClean="0"/>
              <a:t> + OO nested heaps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/>
              </a:rPr>
              <a:t> make debugging hard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However,</a:t>
            </a:r>
            <a:r>
              <a:rPr lang="en-US" baseline="0" dirty="0" smtClean="0"/>
              <a:t> in practice, we could get more information about the error as it is reported because it violates some rules say A-&gt;B-&gt;C.</a:t>
            </a:r>
          </a:p>
          <a:p>
            <a:r>
              <a:rPr lang="en-US" baseline="0" dirty="0" smtClean="0"/>
              <a:t>For example, if the client is a static </a:t>
            </a:r>
            <a:r>
              <a:rPr lang="en-US" baseline="0" dirty="0" err="1" smtClean="0"/>
              <a:t>typestate</a:t>
            </a:r>
            <a:r>
              <a:rPr lang="en-US" baseline="0" dirty="0" smtClean="0"/>
              <a:t> analysis tool, e.g., open-&gt; close-&gt;write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Provenance for SQL through abstract interpretation. JVLDB 2015 (relies on slicing and abstract interpretation)</a:t>
            </a:r>
          </a:p>
          <a:p>
            <a:r>
              <a:rPr lang="en-US" dirty="0" smtClean="0"/>
              <a:t>Web service generation through program slicing.</a:t>
            </a:r>
            <a:r>
              <a:rPr lang="en-US" baseline="0" dirty="0" smtClean="0"/>
              <a:t> International Journal of communications, network and system sciences 2010</a:t>
            </a:r>
          </a:p>
          <a:p>
            <a:r>
              <a:rPr lang="en-US" baseline="0" dirty="0" smtClean="0"/>
              <a:t>Assisted identification of mode of operation in binary code with dynamic data flow slicing. Applied Cryptography and Network Security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Actually, considering some performance and soundness issue, the real SCDFA is little different with this one.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But the basic idea is the same.</a:t>
            </a:r>
          </a:p>
          <a:p>
            <a:r>
              <a:rPr lang="en-US" baseline="0" dirty="0" smtClean="0"/>
              <a:t>For example, when SC is more complicated, the SCDFA designed in our paper is able to reduce the size of the data flow facts in top-down analysis.</a:t>
            </a:r>
          </a:p>
          <a:p>
            <a:r>
              <a:rPr lang="en-US" baseline="0" dirty="0" smtClean="0"/>
              <a:t>In addition, the bottom-up facts should be weakly updated to be sound when the SC is more complicated (e.g., SC: &lt;A-B1-C, A-B2-C&gt;)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Implemented</a:t>
            </a:r>
            <a:r>
              <a:rPr lang="en-US" baseline="0" dirty="0" smtClean="0"/>
              <a:t> in Soot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Emphasize that Thin slicer</a:t>
            </a:r>
            <a:r>
              <a:rPr lang="en-US" baseline="0" dirty="0" smtClean="0"/>
              <a:t> is already very precise. As mentioned before, in debugging task, even one statement may significantly distract the programmer</a:t>
            </a:r>
          </a:p>
          <a:p>
            <a:r>
              <a:rPr lang="en-US" baseline="0" dirty="0" smtClean="0"/>
              <a:t>affect his patience and make it difficult to accomplish the task.</a:t>
            </a:r>
          </a:p>
          <a:p>
            <a:r>
              <a:rPr lang="en-US" baseline="0" dirty="0" smtClean="0"/>
              <a:t>Use this figure to illustrate again, what thin slicer outputs and how tailor could help.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Neither existing slicing</a:t>
            </a:r>
            <a:r>
              <a:rPr lang="en-US" baseline="0" dirty="0" smtClean="0"/>
              <a:t> techniques nor reflection analysis methods could achieve such good results.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Now you can see that criterion is the soul of program </a:t>
            </a:r>
            <a:r>
              <a:rPr lang="en-US" baseline="0" dirty="0" err="1" smtClean="0"/>
              <a:t>slciing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However, in the real-world applications, many clients do not only generate a criterion with only a program point and some related variables, </a:t>
            </a:r>
          </a:p>
          <a:p>
            <a:r>
              <a:rPr lang="en-US" baseline="0" dirty="0" smtClean="0"/>
              <a:t>they also report more interesting information, such as temporal sequence.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Give some sequences and we may tailor a different world for you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277221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err="1" smtClean="0"/>
              <a:t>Interprocedual</a:t>
            </a:r>
            <a:r>
              <a:rPr lang="en-US" baseline="0" dirty="0" smtClean="0"/>
              <a:t>, finite, distributive subset problem</a:t>
            </a:r>
          </a:p>
          <a:p>
            <a:endParaRPr lang="en-US" baseline="0" dirty="0" smtClean="0"/>
          </a:p>
          <a:p>
            <a:r>
              <a:rPr lang="en-US" baseline="0" dirty="0" smtClean="0"/>
              <a:t>Encode control flows as data flow facts and then feed these facts to the IFDS solver to resolve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err="1" smtClean="0"/>
              <a:t>Precision+Scalability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In other words, what benefits could be brought by generality ? Say it in simple words as a motivation at the end.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Reflection analysis is very important as a fundamental analysis, as </a:t>
            </a:r>
          </a:p>
          <a:p>
            <a:r>
              <a:rPr lang="en-US" dirty="0" smtClean="0"/>
              <a:t>Imprecise</a:t>
            </a:r>
            <a:r>
              <a:rPr lang="en-US" baseline="0" dirty="0" smtClean="0"/>
              <a:t> reflection analysis may introduce too many false call graph edges and make its client too imprecise to be useful or even </a:t>
            </a:r>
            <a:r>
              <a:rPr lang="en-US" baseline="0" dirty="0" err="1" smtClean="0"/>
              <a:t>unscalable</a:t>
            </a:r>
            <a:r>
              <a:rPr lang="en-US" baseline="0" smtClean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72B46-051C-9044-97EF-7263B9B5F373}" type="datetime1">
              <a:rPr lang="en-AU" smtClean="0"/>
              <a:t>17/07/16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45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C8973-849E-C34F-ADBD-B2CE9D2A4410}" type="datetime1">
              <a:rPr lang="en-AU" smtClean="0"/>
              <a:t>17/07/16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44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6DEF-B9E5-3A4D-B3D8-D7611E3F287F}" type="datetime1">
              <a:rPr lang="en-AU" smtClean="0"/>
              <a:t>17/07/16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802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1E09-DAAF-0446-9B8F-8BED9DE8A775}" type="datetime1">
              <a:rPr lang="en-AU" smtClean="0"/>
              <a:t>17/07/16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52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A4BFD-CE14-7A48-956E-CB01F7D941EB}" type="datetime1">
              <a:rPr lang="en-AU" smtClean="0"/>
              <a:t>17/07/16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949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D824-FF2D-A94D-BE36-DA01674D2623}" type="datetime1">
              <a:rPr lang="en-AU" smtClean="0"/>
              <a:t>17/07/16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042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6A3C-84BC-2244-8F30-86A5DC1D913A}" type="datetime1">
              <a:rPr lang="en-AU" smtClean="0"/>
              <a:t>17/07/16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44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C89E-15AA-3A4B-A3EB-CFBDE8C380C5}" type="datetime1">
              <a:rPr lang="en-AU" smtClean="0"/>
              <a:t>17/07/16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367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33D1C-D76D-BF48-9F1A-DA3AFDAA2BB3}" type="datetime1">
              <a:rPr lang="en-AU" smtClean="0"/>
              <a:t>17/07/16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463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E413-B0B1-1A41-A7F0-C02F6D422A70}" type="datetime1">
              <a:rPr lang="en-AU" smtClean="0"/>
              <a:t>17/07/16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86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F90A0-C2B5-2942-832B-9F52E31456EE}" type="datetime1">
              <a:rPr lang="en-AU" smtClean="0"/>
              <a:t>17/07/16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75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613F9-1F58-C14E-809B-3E656AFF6BCD}" type="datetime1">
              <a:rPr lang="en-AU" smtClean="0"/>
              <a:t>17/07/16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274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4.emf"/><Relationship Id="rId5" Type="http://schemas.openxmlformats.org/officeDocument/2006/relationships/image" Target="../media/image13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6" Type="http://schemas.openxmlformats.org/officeDocument/2006/relationships/image" Target="../media/image13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6.emf"/><Relationship Id="rId5" Type="http://schemas.openxmlformats.org/officeDocument/2006/relationships/image" Target="../media/image19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16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7" Type="http://schemas.openxmlformats.org/officeDocument/2006/relationships/image" Target="../media/image23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16.emf"/><Relationship Id="rId5" Type="http://schemas.openxmlformats.org/officeDocument/2006/relationships/image" Target="../media/image25.e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8" Type="http://schemas.openxmlformats.org/officeDocument/2006/relationships/image" Target="../media/image28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5" Type="http://schemas.openxmlformats.org/officeDocument/2006/relationships/image" Target="../media/image31.emf"/><Relationship Id="rId6" Type="http://schemas.openxmlformats.org/officeDocument/2006/relationships/image" Target="../media/image3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5" Type="http://schemas.openxmlformats.org/officeDocument/2006/relationships/image" Target="../media/image31.emf"/><Relationship Id="rId6" Type="http://schemas.openxmlformats.org/officeDocument/2006/relationships/image" Target="../media/image3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5" Type="http://schemas.openxmlformats.org/officeDocument/2006/relationships/image" Target="../media/image31.emf"/><Relationship Id="rId6" Type="http://schemas.openxmlformats.org/officeDocument/2006/relationships/image" Target="../media/image3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5" Type="http://schemas.openxmlformats.org/officeDocument/2006/relationships/image" Target="../media/image31.emf"/><Relationship Id="rId6" Type="http://schemas.openxmlformats.org/officeDocument/2006/relationships/image" Target="../media/image3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6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4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4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4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34.emf"/><Relationship Id="rId5" Type="http://schemas.openxmlformats.org/officeDocument/2006/relationships/image" Target="../media/image4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4" Type="http://schemas.openxmlformats.org/officeDocument/2006/relationships/image" Target="../media/image34.emf"/><Relationship Id="rId5" Type="http://schemas.openxmlformats.org/officeDocument/2006/relationships/image" Target="../media/image4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4" Type="http://schemas.openxmlformats.org/officeDocument/2006/relationships/image" Target="../media/image34.emf"/><Relationship Id="rId5" Type="http://schemas.openxmlformats.org/officeDocument/2006/relationships/image" Target="../media/image4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4" Type="http://schemas.openxmlformats.org/officeDocument/2006/relationships/image" Target="../media/image34.emf"/><Relationship Id="rId5" Type="http://schemas.openxmlformats.org/officeDocument/2006/relationships/image" Target="../media/image49.emf"/><Relationship Id="rId6" Type="http://schemas.openxmlformats.org/officeDocument/2006/relationships/image" Target="../media/image4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4" Type="http://schemas.openxmlformats.org/officeDocument/2006/relationships/image" Target="../media/image34.emf"/><Relationship Id="rId5" Type="http://schemas.openxmlformats.org/officeDocument/2006/relationships/image" Target="../media/image49.emf"/><Relationship Id="rId6" Type="http://schemas.openxmlformats.org/officeDocument/2006/relationships/image" Target="../media/image4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5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16.emf"/><Relationship Id="rId5" Type="http://schemas.openxmlformats.org/officeDocument/2006/relationships/image" Target="../media/image25.e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8" Type="http://schemas.openxmlformats.org/officeDocument/2006/relationships/image" Target="../media/image28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/Relationships>
</file>

<file path=ppt/slides/_rels/slide5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9.png"/><Relationship Id="rId1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7" Type="http://schemas.openxmlformats.org/officeDocument/2006/relationships/image" Target="../media/image55.png"/><Relationship Id="rId8" Type="http://schemas.openxmlformats.org/officeDocument/2006/relationships/image" Target="../media/image56.png"/><Relationship Id="rId9" Type="http://schemas.openxmlformats.org/officeDocument/2006/relationships/image" Target="../media/image57.png"/><Relationship Id="rId10" Type="http://schemas.openxmlformats.org/officeDocument/2006/relationships/image" Target="../media/image58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16.emf"/><Relationship Id="rId5" Type="http://schemas.openxmlformats.org/officeDocument/2006/relationships/image" Target="../media/image25.e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8" Type="http://schemas.openxmlformats.org/officeDocument/2006/relationships/image" Target="../media/image28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16.emf"/><Relationship Id="rId5" Type="http://schemas.openxmlformats.org/officeDocument/2006/relationships/image" Target="../media/image25.e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8" Type="http://schemas.openxmlformats.org/officeDocument/2006/relationships/image" Target="../media/image28.emf"/><Relationship Id="rId9" Type="http://schemas.openxmlformats.org/officeDocument/2006/relationships/image" Target="../media/image61.emf"/><Relationship Id="rId10" Type="http://schemas.openxmlformats.org/officeDocument/2006/relationships/image" Target="../media/image6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16.emf"/><Relationship Id="rId5" Type="http://schemas.openxmlformats.org/officeDocument/2006/relationships/image" Target="../media/image25.e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8" Type="http://schemas.openxmlformats.org/officeDocument/2006/relationships/image" Target="../media/image28.emf"/><Relationship Id="rId9" Type="http://schemas.openxmlformats.org/officeDocument/2006/relationships/image" Target="../media/image61.emf"/><Relationship Id="rId10" Type="http://schemas.openxmlformats.org/officeDocument/2006/relationships/image" Target="../media/image6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63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4" Type="http://schemas.openxmlformats.org/officeDocument/2006/relationships/image" Target="../media/image6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4" Type="http://schemas.openxmlformats.org/officeDocument/2006/relationships/image" Target="../media/image67.emf"/><Relationship Id="rId5" Type="http://schemas.openxmlformats.org/officeDocument/2006/relationships/image" Target="../media/image24.emf"/><Relationship Id="rId6" Type="http://schemas.openxmlformats.org/officeDocument/2006/relationships/image" Target="../media/image16.emf"/><Relationship Id="rId7" Type="http://schemas.openxmlformats.org/officeDocument/2006/relationships/image" Target="../media/image25.emf"/><Relationship Id="rId8" Type="http://schemas.openxmlformats.org/officeDocument/2006/relationships/image" Target="../media/image26.emf"/><Relationship Id="rId9" Type="http://schemas.openxmlformats.org/officeDocument/2006/relationships/image" Target="../media/image27.emf"/><Relationship Id="rId10" Type="http://schemas.openxmlformats.org/officeDocument/2006/relationships/image" Target="../media/image28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4" Type="http://schemas.openxmlformats.org/officeDocument/2006/relationships/image" Target="../media/image67.emf"/><Relationship Id="rId5" Type="http://schemas.openxmlformats.org/officeDocument/2006/relationships/image" Target="../media/image24.emf"/><Relationship Id="rId6" Type="http://schemas.openxmlformats.org/officeDocument/2006/relationships/image" Target="../media/image16.emf"/><Relationship Id="rId7" Type="http://schemas.openxmlformats.org/officeDocument/2006/relationships/image" Target="../media/image25.emf"/><Relationship Id="rId8" Type="http://schemas.openxmlformats.org/officeDocument/2006/relationships/image" Target="../media/image26.emf"/><Relationship Id="rId9" Type="http://schemas.openxmlformats.org/officeDocument/2006/relationships/image" Target="../media/image27.emf"/><Relationship Id="rId10" Type="http://schemas.openxmlformats.org/officeDocument/2006/relationships/image" Target="../media/image28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68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6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4" Type="http://schemas.openxmlformats.org/officeDocument/2006/relationships/image" Target="../media/image72.emf"/><Relationship Id="rId5" Type="http://schemas.openxmlformats.org/officeDocument/2006/relationships/image" Target="../media/image73.emf"/><Relationship Id="rId6" Type="http://schemas.openxmlformats.org/officeDocument/2006/relationships/image" Target="../media/image74.emf"/><Relationship Id="rId7" Type="http://schemas.openxmlformats.org/officeDocument/2006/relationships/image" Target="../media/image75.emf"/><Relationship Id="rId8" Type="http://schemas.openxmlformats.org/officeDocument/2006/relationships/image" Target="../media/image76.emf"/><Relationship Id="rId9" Type="http://schemas.openxmlformats.org/officeDocument/2006/relationships/image" Target="../media/image77.emf"/><Relationship Id="rId10" Type="http://schemas.openxmlformats.org/officeDocument/2006/relationships/image" Target="../media/image78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Relationship Id="rId3" Type="http://schemas.openxmlformats.org/officeDocument/2006/relationships/image" Target="../media/image9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5.xml"/><Relationship Id="rId3" Type="http://schemas.openxmlformats.org/officeDocument/2006/relationships/image" Target="../media/image79.jp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6.xml"/><Relationship Id="rId3" Type="http://schemas.openxmlformats.org/officeDocument/2006/relationships/image" Target="../media/image80.jp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4" Type="http://schemas.openxmlformats.org/officeDocument/2006/relationships/image" Target="../media/image80.jpg"/><Relationship Id="rId5" Type="http://schemas.openxmlformats.org/officeDocument/2006/relationships/image" Target="../media/image82.emf"/><Relationship Id="rId6" Type="http://schemas.openxmlformats.org/officeDocument/2006/relationships/image" Target="../media/image83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4" Type="http://schemas.openxmlformats.org/officeDocument/2006/relationships/image" Target="../media/image69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4" Type="http://schemas.openxmlformats.org/officeDocument/2006/relationships/image" Target="../media/image29.emf"/><Relationship Id="rId5" Type="http://schemas.openxmlformats.org/officeDocument/2006/relationships/image" Target="../media/image30.emf"/><Relationship Id="rId6" Type="http://schemas.openxmlformats.org/officeDocument/2006/relationships/image" Target="../media/image31.emf"/><Relationship Id="rId7" Type="http://schemas.openxmlformats.org/officeDocument/2006/relationships/image" Target="../media/image3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9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0.xml"/><Relationship Id="rId3" Type="http://schemas.openxmlformats.org/officeDocument/2006/relationships/image" Target="../media/image80.jp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84.emf"/><Relationship Id="rId5" Type="http://schemas.openxmlformats.org/officeDocument/2006/relationships/image" Target="../media/image85.png"/><Relationship Id="rId6" Type="http://schemas.openxmlformats.org/officeDocument/2006/relationships/image" Target="../media/image49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2.xml"/><Relationship Id="rId3" Type="http://schemas.openxmlformats.org/officeDocument/2006/relationships/image" Target="../media/image8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Untitled (1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75"/>
            <a:ext cx="9144000" cy="6839712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086729" y="1727458"/>
            <a:ext cx="6896999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dirty="0" smtClean="0">
                <a:solidFill>
                  <a:schemeClr val="tx1"/>
                </a:solidFill>
                <a:latin typeface="Arial"/>
                <a:cs typeface="Arial"/>
              </a:rPr>
              <a:t>Program Tailoring: Slicing by Sequential Criteria</a:t>
            </a:r>
            <a:endParaRPr lang="en-US" sz="40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02907" y="3619794"/>
            <a:ext cx="5998283" cy="604873"/>
          </a:xfrm>
        </p:spPr>
        <p:txBody>
          <a:bodyPr>
            <a:normAutofit fontScale="77500" lnSpcReduction="20000"/>
          </a:bodyPr>
          <a:lstStyle/>
          <a:p>
            <a:pPr marL="342900" indent="-342900" eaLnBrk="1" hangingPunct="1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cs typeface="宋体" charset="0"/>
              </a:rPr>
              <a:t>Yue Li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cs typeface="宋体" charset="0"/>
              </a:rPr>
              <a:t>, </a:t>
            </a:r>
            <a:r>
              <a:rPr lang="en-US" altLang="zh-CN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cs typeface="宋体" charset="0"/>
              </a:rPr>
              <a:t>Tian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cs typeface="宋体" charset="0"/>
              </a:rPr>
              <a:t> Tan, </a:t>
            </a:r>
            <a:r>
              <a:rPr lang="en-US" altLang="zh-CN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cs typeface="宋体" charset="0"/>
              </a:rPr>
              <a:t>Yifei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cs typeface="宋体" charset="0"/>
              </a:rPr>
              <a:t> Zhang and Jingling </a:t>
            </a:r>
            <a:r>
              <a:rPr lang="en-US" altLang="zh-CN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cs typeface="宋体" charset="0"/>
              </a:rPr>
              <a:t>Xue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19477" y="4123067"/>
            <a:ext cx="24971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2000" dirty="0" smtClean="0">
                <a:solidFill>
                  <a:srgbClr val="800000"/>
                </a:solidFill>
                <a:latin typeface="Comic Sans MS" charset="0"/>
                <a:cs typeface="Comic Sans MS" charset="0"/>
              </a:rPr>
              <a:t>UNSW Australia</a:t>
            </a:r>
            <a:endParaRPr lang="en-US" altLang="zh-CN" sz="2000" dirty="0">
              <a:solidFill>
                <a:srgbClr val="800000"/>
              </a:solidFill>
              <a:latin typeface="Comic Sans MS" charset="0"/>
              <a:cs typeface="Comic Sans M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833471">
            <a:off x="6665595" y="4842974"/>
            <a:ext cx="21790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Mistral"/>
                <a:cs typeface="Mistral"/>
              </a:rPr>
              <a:t>ECOOP 2016</a:t>
            </a:r>
          </a:p>
          <a:p>
            <a:pPr algn="ctr"/>
            <a:r>
              <a:rPr lang="en-US" sz="3200" dirty="0" smtClean="0">
                <a:latin typeface="Mistral"/>
                <a:cs typeface="Mistral"/>
              </a:rPr>
              <a:t>Rome, Italy</a:t>
            </a:r>
            <a:endParaRPr lang="en-US" sz="3200" dirty="0">
              <a:latin typeface="Mistral"/>
              <a:cs typeface="Mistral"/>
            </a:endParaRPr>
          </a:p>
        </p:txBody>
      </p:sp>
      <p:pic>
        <p:nvPicPr>
          <p:cNvPr id="17" name="Picture 16" descr="scissors_318-56965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345486">
            <a:off x="2156054" y="5054063"/>
            <a:ext cx="918178" cy="918178"/>
          </a:xfrm>
          <a:prstGeom prst="rect">
            <a:avLst/>
          </a:prstGeom>
        </p:spPr>
      </p:pic>
      <p:pic>
        <p:nvPicPr>
          <p:cNvPr id="8" name="Picture 7" descr="Screen Shot 2016-07-06 at 10.26.5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03981"/>
            <a:ext cx="1430867" cy="142784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240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>
          <a:xfrm>
            <a:off x="424497" y="4913774"/>
            <a:ext cx="1490134" cy="46063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424496" y="3987078"/>
            <a:ext cx="1490134" cy="46063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424497" y="3051997"/>
            <a:ext cx="1490134" cy="46063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Temporal Sequence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560776" y="3072292"/>
            <a:ext cx="12750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Comic Sans MS"/>
                <a:cs typeface="Comic Sans MS"/>
              </a:rPr>
              <a:t>file.open()</a:t>
            </a:r>
            <a:endParaRPr lang="en-US" altLang="zh-CN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124" name="Down Arrow 123"/>
          <p:cNvSpPr/>
          <p:nvPr/>
        </p:nvSpPr>
        <p:spPr>
          <a:xfrm rot="16200000">
            <a:off x="2057391" y="1932497"/>
            <a:ext cx="575733" cy="414868"/>
          </a:xfrm>
          <a:prstGeom prst="downArrow">
            <a:avLst/>
          </a:prstGeom>
          <a:solidFill>
            <a:schemeClr val="accent1">
              <a:lumMod val="75000"/>
              <a:alpha val="79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333046" y="1624266"/>
            <a:ext cx="1606985" cy="937608"/>
            <a:chOff x="527787" y="1624266"/>
            <a:chExt cx="1606985" cy="937608"/>
          </a:xfrm>
        </p:grpSpPr>
        <p:sp>
          <p:nvSpPr>
            <p:cNvPr id="44" name="Rectangle 43"/>
            <p:cNvSpPr/>
            <p:nvPr/>
          </p:nvSpPr>
          <p:spPr>
            <a:xfrm>
              <a:off x="619237" y="1624266"/>
              <a:ext cx="1490134" cy="937608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79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27787" y="1711445"/>
              <a:ext cx="160698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0000"/>
                  </a:solidFill>
                  <a:latin typeface="Arial"/>
                  <a:cs typeface="Arial"/>
                </a:rPr>
                <a:t>Typestate</a:t>
              </a:r>
            </a:p>
            <a:p>
              <a:pPr algn="ctr"/>
              <a:r>
                <a:rPr lang="en-US" altLang="zh-CN" sz="2000" dirty="0" smtClean="0">
                  <a:solidFill>
                    <a:srgbClr val="000000"/>
                  </a:solidFill>
                  <a:latin typeface="Arial"/>
                  <a:cs typeface="Arial"/>
                </a:rPr>
                <a:t>Analysis</a:t>
              </a:r>
              <a:endParaRPr lang="en-US" altLang="zh-CN" sz="2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8" name="Rectangle 47"/>
          <p:cNvSpPr/>
          <p:nvPr/>
        </p:nvSpPr>
        <p:spPr>
          <a:xfrm>
            <a:off x="510845" y="4025015"/>
            <a:ext cx="1324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Comic Sans MS"/>
                <a:cs typeface="Comic Sans MS"/>
              </a:rPr>
              <a:t>file.close()</a:t>
            </a:r>
            <a:endParaRPr lang="en-US" altLang="zh-CN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04130" y="4939175"/>
            <a:ext cx="1351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Comic Sans MS"/>
                <a:cs typeface="Comic Sans MS"/>
              </a:rPr>
              <a:t>file.write()</a:t>
            </a:r>
            <a:endParaRPr lang="en-US" altLang="zh-CN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193" y="3487123"/>
            <a:ext cx="393700" cy="584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558" y="4419748"/>
            <a:ext cx="254000" cy="584200"/>
          </a:xfrm>
          <a:prstGeom prst="rect">
            <a:avLst/>
          </a:prstGeom>
        </p:spPr>
      </p:pic>
      <p:sp>
        <p:nvSpPr>
          <p:cNvPr id="55" name="Rectangle 54"/>
          <p:cNvSpPr/>
          <p:nvPr/>
        </p:nvSpPr>
        <p:spPr>
          <a:xfrm>
            <a:off x="2862893" y="4922241"/>
            <a:ext cx="1490134" cy="46063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2862892" y="3995545"/>
            <a:ext cx="1490134" cy="46063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2862893" y="3060464"/>
            <a:ext cx="1490134" cy="46063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3414774" y="3080759"/>
            <a:ext cx="35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Comic Sans MS"/>
                <a:cs typeface="Comic Sans MS"/>
              </a:rPr>
              <a:t>A</a:t>
            </a:r>
            <a:endParaRPr lang="en-US" altLang="zh-CN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642252" y="1632733"/>
            <a:ext cx="1866532" cy="937608"/>
            <a:chOff x="527787" y="1624266"/>
            <a:chExt cx="1606985" cy="937608"/>
          </a:xfrm>
        </p:grpSpPr>
        <p:sp>
          <p:nvSpPr>
            <p:cNvPr id="60" name="Rectangle 59"/>
            <p:cNvSpPr/>
            <p:nvPr/>
          </p:nvSpPr>
          <p:spPr>
            <a:xfrm>
              <a:off x="619237" y="1624266"/>
              <a:ext cx="1490134" cy="937608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79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27787" y="1711445"/>
              <a:ext cx="160698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0000"/>
                  </a:solidFill>
                  <a:latin typeface="Arial"/>
                  <a:cs typeface="Arial"/>
                </a:rPr>
                <a:t>API Protocol</a:t>
              </a:r>
            </a:p>
            <a:p>
              <a:pPr algn="ctr"/>
              <a:r>
                <a:rPr lang="en-US" altLang="zh-CN" sz="2000" dirty="0" smtClean="0">
                  <a:solidFill>
                    <a:srgbClr val="000000"/>
                  </a:solidFill>
                  <a:latin typeface="Arial"/>
                  <a:cs typeface="Arial"/>
                </a:rPr>
                <a:t>Analysis</a:t>
              </a:r>
              <a:endParaRPr lang="en-US" altLang="zh-CN" sz="2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62" name="Rectangle 61"/>
          <p:cNvSpPr/>
          <p:nvPr/>
        </p:nvSpPr>
        <p:spPr>
          <a:xfrm>
            <a:off x="3414884" y="4033482"/>
            <a:ext cx="330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Comic Sans MS"/>
                <a:cs typeface="Comic Sans MS"/>
              </a:rPr>
              <a:t>B</a:t>
            </a:r>
            <a:endParaRPr lang="en-US" altLang="zh-CN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401744" y="4947642"/>
            <a:ext cx="323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Comic Sans MS"/>
                <a:cs typeface="Comic Sans MS"/>
              </a:rPr>
              <a:t>C</a:t>
            </a:r>
            <a:endParaRPr lang="en-US" altLang="zh-CN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3589" y="3495590"/>
            <a:ext cx="393700" cy="58420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954" y="4428215"/>
            <a:ext cx="254000" cy="584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543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Oval 69"/>
          <p:cNvSpPr/>
          <p:nvPr/>
        </p:nvSpPr>
        <p:spPr>
          <a:xfrm>
            <a:off x="5410188" y="1564535"/>
            <a:ext cx="3200400" cy="1166673"/>
          </a:xfrm>
          <a:prstGeom prst="ellipse">
            <a:avLst/>
          </a:prstGeom>
          <a:solidFill>
            <a:schemeClr val="accent1">
              <a:lumMod val="40000"/>
              <a:lumOff val="60000"/>
              <a:alpha val="79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424497" y="4913774"/>
            <a:ext cx="1490134" cy="46063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424496" y="3987078"/>
            <a:ext cx="1490134" cy="46063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424497" y="3051997"/>
            <a:ext cx="1490134" cy="46063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Temporal Sequence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560776" y="3072292"/>
            <a:ext cx="12750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Comic Sans MS"/>
                <a:cs typeface="Comic Sans MS"/>
              </a:rPr>
              <a:t>file.open()</a:t>
            </a:r>
            <a:endParaRPr lang="en-US" altLang="zh-CN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124" name="Down Arrow 123"/>
          <p:cNvSpPr/>
          <p:nvPr/>
        </p:nvSpPr>
        <p:spPr>
          <a:xfrm rot="16200000">
            <a:off x="2057391" y="1932497"/>
            <a:ext cx="575733" cy="414868"/>
          </a:xfrm>
          <a:prstGeom prst="downArrow">
            <a:avLst/>
          </a:prstGeom>
          <a:solidFill>
            <a:schemeClr val="accent1">
              <a:lumMod val="75000"/>
              <a:alpha val="79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333046" y="1624266"/>
            <a:ext cx="1606985" cy="937608"/>
            <a:chOff x="527787" y="1624266"/>
            <a:chExt cx="1606985" cy="937608"/>
          </a:xfrm>
        </p:grpSpPr>
        <p:sp>
          <p:nvSpPr>
            <p:cNvPr id="44" name="Rectangle 43"/>
            <p:cNvSpPr/>
            <p:nvPr/>
          </p:nvSpPr>
          <p:spPr>
            <a:xfrm>
              <a:off x="619237" y="1624266"/>
              <a:ext cx="1490134" cy="937608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79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27787" y="1711445"/>
              <a:ext cx="160698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0000"/>
                  </a:solidFill>
                  <a:latin typeface="Arial"/>
                  <a:cs typeface="Arial"/>
                </a:rPr>
                <a:t>Typestate</a:t>
              </a:r>
            </a:p>
            <a:p>
              <a:pPr algn="ctr"/>
              <a:r>
                <a:rPr lang="en-US" altLang="zh-CN" sz="2000" dirty="0" smtClean="0">
                  <a:solidFill>
                    <a:srgbClr val="000000"/>
                  </a:solidFill>
                  <a:latin typeface="Arial"/>
                  <a:cs typeface="Arial"/>
                </a:rPr>
                <a:t>Analysis</a:t>
              </a:r>
              <a:endParaRPr lang="en-US" altLang="zh-CN" sz="2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8" name="Rectangle 47"/>
          <p:cNvSpPr/>
          <p:nvPr/>
        </p:nvSpPr>
        <p:spPr>
          <a:xfrm>
            <a:off x="510845" y="4025015"/>
            <a:ext cx="1324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Comic Sans MS"/>
                <a:cs typeface="Comic Sans MS"/>
              </a:rPr>
              <a:t>file.close()</a:t>
            </a:r>
            <a:endParaRPr lang="en-US" altLang="zh-CN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04130" y="4939175"/>
            <a:ext cx="1351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Comic Sans MS"/>
                <a:cs typeface="Comic Sans MS"/>
              </a:rPr>
              <a:t>file.write()</a:t>
            </a:r>
            <a:endParaRPr lang="en-US" altLang="zh-CN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193" y="3487123"/>
            <a:ext cx="393700" cy="584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558" y="4419748"/>
            <a:ext cx="254000" cy="584200"/>
          </a:xfrm>
          <a:prstGeom prst="rect">
            <a:avLst/>
          </a:prstGeom>
        </p:spPr>
      </p:pic>
      <p:sp>
        <p:nvSpPr>
          <p:cNvPr id="55" name="Rectangle 54"/>
          <p:cNvSpPr/>
          <p:nvPr/>
        </p:nvSpPr>
        <p:spPr>
          <a:xfrm>
            <a:off x="2862893" y="4922241"/>
            <a:ext cx="1490134" cy="46063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2862892" y="3995545"/>
            <a:ext cx="1490134" cy="46063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2862893" y="3060464"/>
            <a:ext cx="1490134" cy="46063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3414774" y="3080759"/>
            <a:ext cx="35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Comic Sans MS"/>
                <a:cs typeface="Comic Sans MS"/>
              </a:rPr>
              <a:t>A</a:t>
            </a:r>
            <a:endParaRPr lang="en-US" altLang="zh-CN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642252" y="1632733"/>
            <a:ext cx="1866532" cy="937608"/>
            <a:chOff x="527787" y="1624266"/>
            <a:chExt cx="1606985" cy="937608"/>
          </a:xfrm>
        </p:grpSpPr>
        <p:sp>
          <p:nvSpPr>
            <p:cNvPr id="60" name="Rectangle 59"/>
            <p:cNvSpPr/>
            <p:nvPr/>
          </p:nvSpPr>
          <p:spPr>
            <a:xfrm>
              <a:off x="619237" y="1624266"/>
              <a:ext cx="1490134" cy="937608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79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27787" y="1711445"/>
              <a:ext cx="160698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0000"/>
                  </a:solidFill>
                  <a:latin typeface="Arial"/>
                  <a:cs typeface="Arial"/>
                </a:rPr>
                <a:t>API Protocol</a:t>
              </a:r>
            </a:p>
            <a:p>
              <a:pPr algn="ctr"/>
              <a:r>
                <a:rPr lang="en-US" altLang="zh-CN" sz="2000" dirty="0" smtClean="0">
                  <a:solidFill>
                    <a:srgbClr val="000000"/>
                  </a:solidFill>
                  <a:latin typeface="Arial"/>
                  <a:cs typeface="Arial"/>
                </a:rPr>
                <a:t>Analysis</a:t>
              </a:r>
              <a:endParaRPr lang="en-US" altLang="zh-CN" sz="2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62" name="Rectangle 61"/>
          <p:cNvSpPr/>
          <p:nvPr/>
        </p:nvSpPr>
        <p:spPr>
          <a:xfrm>
            <a:off x="3414884" y="4033482"/>
            <a:ext cx="330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Comic Sans MS"/>
                <a:cs typeface="Comic Sans MS"/>
              </a:rPr>
              <a:t>B</a:t>
            </a:r>
            <a:endParaRPr lang="en-US" altLang="zh-CN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401744" y="4947642"/>
            <a:ext cx="323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Comic Sans MS"/>
                <a:cs typeface="Comic Sans MS"/>
              </a:rPr>
              <a:t>C</a:t>
            </a:r>
            <a:endParaRPr lang="en-US" altLang="zh-CN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3589" y="3495590"/>
            <a:ext cx="393700" cy="58420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954" y="4428215"/>
            <a:ext cx="254000" cy="584200"/>
          </a:xfrm>
          <a:prstGeom prst="rect">
            <a:avLst/>
          </a:prstGeom>
        </p:spPr>
      </p:pic>
      <p:sp>
        <p:nvSpPr>
          <p:cNvPr id="66" name="Down Arrow 65"/>
          <p:cNvSpPr/>
          <p:nvPr/>
        </p:nvSpPr>
        <p:spPr>
          <a:xfrm rot="16200000">
            <a:off x="4639724" y="1949429"/>
            <a:ext cx="575733" cy="414868"/>
          </a:xfrm>
          <a:prstGeom prst="downArrow">
            <a:avLst/>
          </a:prstGeom>
          <a:solidFill>
            <a:schemeClr val="accent1">
              <a:lumMod val="75000"/>
              <a:alpha val="79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304359" y="1564535"/>
            <a:ext cx="34586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API </a:t>
            </a:r>
          </a:p>
          <a:p>
            <a:pPr algn="ctr"/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Protocol/Specification</a:t>
            </a:r>
          </a:p>
          <a:p>
            <a:pPr algn="ctr"/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Analysis/Mining</a:t>
            </a:r>
            <a:endParaRPr lang="en-US" altLang="zh-CN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329762" y="1117600"/>
            <a:ext cx="34586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An active research topic !</a:t>
            </a:r>
            <a:endParaRPr lang="en-US" altLang="zh-CN" sz="2000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181595" y="2848788"/>
            <a:ext cx="3657596" cy="2764607"/>
            <a:chOff x="5418671" y="2899590"/>
            <a:chExt cx="3657596" cy="2764607"/>
          </a:xfrm>
        </p:grpSpPr>
        <p:sp>
          <p:nvSpPr>
            <p:cNvPr id="120" name="Oval 119"/>
            <p:cNvSpPr/>
            <p:nvPr/>
          </p:nvSpPr>
          <p:spPr>
            <a:xfrm>
              <a:off x="5469473" y="2899590"/>
              <a:ext cx="3572926" cy="2764607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893468" y="3346348"/>
              <a:ext cx="145771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POPL’02</a:t>
              </a:r>
              <a:endParaRPr lang="en-US" altLang="zh-CN" sz="2400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6284386" y="3714729"/>
              <a:ext cx="164041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ICSE’16</a:t>
              </a:r>
              <a:endParaRPr lang="en-US" altLang="zh-CN" sz="2800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6656932" y="4514651"/>
              <a:ext cx="11472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ASE’15</a:t>
              </a:r>
              <a:endParaRPr lang="en-US" altLang="zh-CN" sz="2000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7351186" y="3156899"/>
              <a:ext cx="114722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MSR’15</a:t>
              </a:r>
              <a:endParaRPr lang="en-US" altLang="zh-CN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995251" y="4146718"/>
              <a:ext cx="185909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ECOOP’09</a:t>
              </a:r>
              <a:endParaRPr lang="en-US" altLang="zh-CN" sz="2400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7087659" y="3438681"/>
              <a:ext cx="167428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OOPSLA’08</a:t>
              </a:r>
              <a:endParaRPr lang="en-US" altLang="zh-CN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7401986" y="4508616"/>
              <a:ext cx="167428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ISSTA’07</a:t>
              </a:r>
              <a:endParaRPr lang="en-US" altLang="zh-CN" sz="1600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5418671" y="3871800"/>
              <a:ext cx="11412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MSR’16</a:t>
              </a:r>
              <a:endParaRPr lang="en-US" altLang="zh-CN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7723886" y="3746608"/>
              <a:ext cx="113046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FSE’09</a:t>
              </a:r>
              <a:endParaRPr lang="en-US" altLang="zh-CN" sz="2000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5723467" y="4582387"/>
              <a:ext cx="11472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ICSE’12</a:t>
              </a:r>
              <a:endParaRPr lang="en-US" altLang="zh-CN" sz="2000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6594812" y="4852570"/>
              <a:ext cx="98993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FSE’14</a:t>
              </a:r>
              <a:endParaRPr lang="en-US" altLang="zh-CN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083318" y="4170530"/>
              <a:ext cx="1147228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2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S&amp;P’15</a:t>
              </a:r>
              <a:endParaRPr lang="en-US" altLang="zh-CN" sz="2200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6594812" y="3086185"/>
              <a:ext cx="98993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S&amp;P’13</a:t>
              </a:r>
              <a:endParaRPr lang="en-US" altLang="zh-CN" sz="2000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7011130" y="5118912"/>
              <a:ext cx="11472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ICSE’10</a:t>
              </a:r>
              <a:endParaRPr lang="en-US" altLang="zh-CN" sz="1400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7385051" y="4778302"/>
              <a:ext cx="114722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S&amp;P’11</a:t>
              </a:r>
              <a:endParaRPr lang="en-US" altLang="zh-CN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6112946" y="5120458"/>
              <a:ext cx="117719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SANER’16</a:t>
              </a:r>
              <a:endParaRPr lang="en-US" altLang="zh-CN" sz="1400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</p:grpSp>
      <p:sp>
        <p:nvSpPr>
          <p:cNvPr id="93" name="Rectangle 92"/>
          <p:cNvSpPr/>
          <p:nvPr/>
        </p:nvSpPr>
        <p:spPr>
          <a:xfrm>
            <a:off x="5579536" y="5638796"/>
            <a:ext cx="27601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Rich sources of sequences !</a:t>
            </a:r>
            <a:endParaRPr lang="en-US" altLang="zh-CN" sz="2000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360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511141" y="74083"/>
            <a:ext cx="4092859" cy="3880243"/>
            <a:chOff x="2511141" y="201083"/>
            <a:chExt cx="4092859" cy="3880243"/>
          </a:xfrm>
        </p:grpSpPr>
        <p:pic>
          <p:nvPicPr>
            <p:cNvPr id="2" name="Picture 1" descr="八卦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1141" y="201083"/>
              <a:ext cx="4092859" cy="3880243"/>
            </a:xfrm>
            <a:prstGeom prst="rect">
              <a:avLst/>
            </a:prstGeom>
          </p:spPr>
        </p:pic>
        <p:sp>
          <p:nvSpPr>
            <p:cNvPr id="110" name="Rectangle 109"/>
            <p:cNvSpPr/>
            <p:nvPr/>
          </p:nvSpPr>
          <p:spPr>
            <a:xfrm>
              <a:off x="2899305" y="2199972"/>
              <a:ext cx="181390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000000"/>
                  </a:solidFill>
                  <a:latin typeface="Arial"/>
                  <a:cs typeface="Arial"/>
                </a:rPr>
                <a:t>Program Slicing</a:t>
              </a:r>
            </a:p>
            <a:p>
              <a:pPr algn="ctr"/>
              <a:r>
                <a:rPr lang="en-US" altLang="zh-CN" dirty="0" smtClean="0">
                  <a:solidFill>
                    <a:srgbClr val="000000"/>
                  </a:solidFill>
                  <a:latin typeface="Arial"/>
                  <a:cs typeface="Arial"/>
                </a:rPr>
                <a:t>Community</a:t>
              </a:r>
              <a:endParaRPr lang="en-US" altLang="zh-CN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676945" y="1430533"/>
              <a:ext cx="148048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Arial"/>
                  <a:cs typeface="Arial"/>
                </a:rPr>
                <a:t>API Protocol</a:t>
              </a: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Arial"/>
                  <a:cs typeface="Arial"/>
                </a:rPr>
                <a:t>Community</a:t>
              </a:r>
              <a:endParaRPr lang="en-US" altLang="zh-CN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167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511141" y="74083"/>
            <a:ext cx="4092859" cy="3880243"/>
            <a:chOff x="2511141" y="201083"/>
            <a:chExt cx="4092859" cy="3880243"/>
          </a:xfrm>
        </p:grpSpPr>
        <p:pic>
          <p:nvPicPr>
            <p:cNvPr id="2" name="Picture 1" descr="八卦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1141" y="201083"/>
              <a:ext cx="4092859" cy="3880243"/>
            </a:xfrm>
            <a:prstGeom prst="rect">
              <a:avLst/>
            </a:prstGeom>
          </p:spPr>
        </p:pic>
        <p:sp>
          <p:nvSpPr>
            <p:cNvPr id="110" name="Rectangle 109"/>
            <p:cNvSpPr/>
            <p:nvPr/>
          </p:nvSpPr>
          <p:spPr>
            <a:xfrm>
              <a:off x="2899305" y="2199972"/>
              <a:ext cx="181390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000000"/>
                  </a:solidFill>
                  <a:latin typeface="Arial"/>
                  <a:cs typeface="Arial"/>
                </a:rPr>
                <a:t>Program Slicing</a:t>
              </a:r>
            </a:p>
            <a:p>
              <a:pPr algn="ctr"/>
              <a:r>
                <a:rPr lang="en-US" altLang="zh-CN" dirty="0" smtClean="0">
                  <a:solidFill>
                    <a:srgbClr val="000000"/>
                  </a:solidFill>
                  <a:latin typeface="Arial"/>
                  <a:cs typeface="Arial"/>
                </a:rPr>
                <a:t>Community</a:t>
              </a:r>
              <a:endParaRPr lang="en-US" altLang="zh-CN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676945" y="1430533"/>
              <a:ext cx="148048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Arial"/>
                  <a:cs typeface="Arial"/>
                </a:rPr>
                <a:t>API Protocol</a:t>
              </a: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Arial"/>
                  <a:cs typeface="Arial"/>
                </a:rPr>
                <a:t>Community</a:t>
              </a:r>
              <a:endParaRPr lang="en-US" altLang="zh-CN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115495" y="3940717"/>
            <a:ext cx="2033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Program Slicing</a:t>
            </a:r>
            <a:endParaRPr lang="en-US" altLang="zh-CN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4318211" y="3965348"/>
            <a:ext cx="423123" cy="414867"/>
          </a:xfrm>
          <a:prstGeom prst="ellipse">
            <a:avLst/>
          </a:prstGeom>
          <a:solidFill>
            <a:schemeClr val="tx1">
              <a:alpha val="84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318211" y="3946237"/>
            <a:ext cx="4555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951828" y="3943666"/>
            <a:ext cx="2033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a Program Point</a:t>
            </a:r>
            <a:endParaRPr lang="en-US" altLang="zh-CN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395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511141" y="74083"/>
            <a:ext cx="4092859" cy="3880243"/>
            <a:chOff x="2511141" y="201083"/>
            <a:chExt cx="4092859" cy="3880243"/>
          </a:xfrm>
        </p:grpSpPr>
        <p:pic>
          <p:nvPicPr>
            <p:cNvPr id="2" name="Picture 1" descr="八卦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1141" y="201083"/>
              <a:ext cx="4092859" cy="3880243"/>
            </a:xfrm>
            <a:prstGeom prst="rect">
              <a:avLst/>
            </a:prstGeom>
          </p:spPr>
        </p:pic>
        <p:sp>
          <p:nvSpPr>
            <p:cNvPr id="110" name="Rectangle 109"/>
            <p:cNvSpPr/>
            <p:nvPr/>
          </p:nvSpPr>
          <p:spPr>
            <a:xfrm>
              <a:off x="2899305" y="2199972"/>
              <a:ext cx="181390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000000"/>
                  </a:solidFill>
                  <a:latin typeface="Arial"/>
                  <a:cs typeface="Arial"/>
                </a:rPr>
                <a:t>Program Slicing</a:t>
              </a:r>
            </a:p>
            <a:p>
              <a:pPr algn="ctr"/>
              <a:r>
                <a:rPr lang="en-US" altLang="zh-CN" dirty="0" smtClean="0">
                  <a:solidFill>
                    <a:srgbClr val="000000"/>
                  </a:solidFill>
                  <a:latin typeface="Arial"/>
                  <a:cs typeface="Arial"/>
                </a:rPr>
                <a:t>Community</a:t>
              </a:r>
              <a:endParaRPr lang="en-US" altLang="zh-CN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676945" y="1430533"/>
              <a:ext cx="148048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Arial"/>
                  <a:cs typeface="Arial"/>
                </a:rPr>
                <a:t>API Protocol</a:t>
              </a: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Arial"/>
                  <a:cs typeface="Arial"/>
                </a:rPr>
                <a:t>Community</a:t>
              </a:r>
              <a:endParaRPr lang="en-US" altLang="zh-CN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115495" y="3940717"/>
            <a:ext cx="2033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Program Slicing</a:t>
            </a:r>
            <a:endParaRPr lang="en-US" altLang="zh-CN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4318211" y="3965348"/>
            <a:ext cx="423123" cy="414867"/>
          </a:xfrm>
          <a:prstGeom prst="ellipse">
            <a:avLst/>
          </a:prstGeom>
          <a:solidFill>
            <a:schemeClr val="tx1">
              <a:alpha val="84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318211" y="3946237"/>
            <a:ext cx="4555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951828" y="3943666"/>
            <a:ext cx="2033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a Program Point</a:t>
            </a:r>
            <a:endParaRPr lang="en-US" altLang="zh-CN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>
          <a:xfrm>
            <a:off x="5596957" y="3804869"/>
            <a:ext cx="744680" cy="6036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000" dirty="0" smtClean="0">
                <a:solidFill>
                  <a:srgbClr val="800000"/>
                </a:solidFill>
                <a:latin typeface="Chalkduster"/>
                <a:cs typeface="Chalkduster"/>
              </a:rPr>
              <a:t>X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962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511141" y="74083"/>
            <a:ext cx="4092859" cy="3880243"/>
            <a:chOff x="2511141" y="201083"/>
            <a:chExt cx="4092859" cy="3880243"/>
          </a:xfrm>
        </p:grpSpPr>
        <p:pic>
          <p:nvPicPr>
            <p:cNvPr id="2" name="Picture 1" descr="八卦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1141" y="201083"/>
              <a:ext cx="4092859" cy="3880243"/>
            </a:xfrm>
            <a:prstGeom prst="rect">
              <a:avLst/>
            </a:prstGeom>
          </p:spPr>
        </p:pic>
        <p:sp>
          <p:nvSpPr>
            <p:cNvPr id="110" name="Rectangle 109"/>
            <p:cNvSpPr/>
            <p:nvPr/>
          </p:nvSpPr>
          <p:spPr>
            <a:xfrm>
              <a:off x="2899305" y="2199972"/>
              <a:ext cx="181390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000000"/>
                  </a:solidFill>
                  <a:latin typeface="Arial"/>
                  <a:cs typeface="Arial"/>
                </a:rPr>
                <a:t>Program Slicing</a:t>
              </a:r>
            </a:p>
            <a:p>
              <a:pPr algn="ctr"/>
              <a:r>
                <a:rPr lang="en-US" altLang="zh-CN" dirty="0" smtClean="0">
                  <a:solidFill>
                    <a:srgbClr val="000000"/>
                  </a:solidFill>
                  <a:latin typeface="Arial"/>
                  <a:cs typeface="Arial"/>
                </a:rPr>
                <a:t>Community</a:t>
              </a:r>
              <a:endParaRPr lang="en-US" altLang="zh-CN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676945" y="1430533"/>
              <a:ext cx="148048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Arial"/>
                  <a:cs typeface="Arial"/>
                </a:rPr>
                <a:t>API Protocol</a:t>
              </a: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Arial"/>
                  <a:cs typeface="Arial"/>
                </a:rPr>
                <a:t>Community</a:t>
              </a:r>
              <a:endParaRPr lang="en-US" altLang="zh-CN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115495" y="3940717"/>
            <a:ext cx="2033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Program Slicing</a:t>
            </a:r>
            <a:endParaRPr lang="en-US" altLang="zh-CN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4318211" y="3965348"/>
            <a:ext cx="423123" cy="414867"/>
          </a:xfrm>
          <a:prstGeom prst="ellipse">
            <a:avLst/>
          </a:prstGeom>
          <a:solidFill>
            <a:schemeClr val="tx1">
              <a:alpha val="84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318211" y="3946237"/>
            <a:ext cx="4555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951828" y="3943666"/>
            <a:ext cx="2033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a Program Point</a:t>
            </a:r>
            <a:endParaRPr lang="en-US" altLang="zh-CN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115495" y="4490278"/>
            <a:ext cx="2033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Program Slicing</a:t>
            </a:r>
            <a:endParaRPr lang="en-US" altLang="zh-CN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4318211" y="4514909"/>
            <a:ext cx="423123" cy="414867"/>
          </a:xfrm>
          <a:prstGeom prst="ellipse">
            <a:avLst/>
          </a:prstGeom>
          <a:solidFill>
            <a:schemeClr val="bg1">
              <a:alpha val="84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318211" y="4495798"/>
            <a:ext cx="4555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latin typeface="Arial"/>
                <a:cs typeface="Arial"/>
              </a:rPr>
              <a:t>by</a:t>
            </a:r>
            <a:endParaRPr lang="en-US" sz="2000" dirty="0"/>
          </a:p>
        </p:txBody>
      </p:sp>
      <p:sp>
        <p:nvSpPr>
          <p:cNvPr id="37" name="Rectangle 36"/>
          <p:cNvSpPr/>
          <p:nvPr/>
        </p:nvSpPr>
        <p:spPr>
          <a:xfrm>
            <a:off x="4951827" y="4493227"/>
            <a:ext cx="26512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a Temporal Sequence</a:t>
            </a:r>
            <a:endParaRPr lang="en-US" altLang="zh-CN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>
          <a:xfrm>
            <a:off x="5596957" y="3804869"/>
            <a:ext cx="744680" cy="6036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000" dirty="0" smtClean="0">
                <a:solidFill>
                  <a:srgbClr val="800000"/>
                </a:solidFill>
                <a:latin typeface="Chalkduster"/>
                <a:cs typeface="Chalkduster"/>
              </a:rPr>
              <a:t>X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588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511141" y="74083"/>
            <a:ext cx="4092859" cy="3880243"/>
            <a:chOff x="2511141" y="201083"/>
            <a:chExt cx="4092859" cy="3880243"/>
          </a:xfrm>
        </p:grpSpPr>
        <p:pic>
          <p:nvPicPr>
            <p:cNvPr id="2" name="Picture 1" descr="八卦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1141" y="201083"/>
              <a:ext cx="4092859" cy="3880243"/>
            </a:xfrm>
            <a:prstGeom prst="rect">
              <a:avLst/>
            </a:prstGeom>
          </p:spPr>
        </p:pic>
        <p:sp>
          <p:nvSpPr>
            <p:cNvPr id="110" name="Rectangle 109"/>
            <p:cNvSpPr/>
            <p:nvPr/>
          </p:nvSpPr>
          <p:spPr>
            <a:xfrm>
              <a:off x="2899305" y="2199972"/>
              <a:ext cx="181390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000000"/>
                  </a:solidFill>
                  <a:latin typeface="Arial"/>
                  <a:cs typeface="Arial"/>
                </a:rPr>
                <a:t>Program Slicing</a:t>
              </a:r>
            </a:p>
            <a:p>
              <a:pPr algn="ctr"/>
              <a:r>
                <a:rPr lang="en-US" altLang="zh-CN" dirty="0" smtClean="0">
                  <a:solidFill>
                    <a:srgbClr val="000000"/>
                  </a:solidFill>
                  <a:latin typeface="Arial"/>
                  <a:cs typeface="Arial"/>
                </a:rPr>
                <a:t>Community</a:t>
              </a:r>
              <a:endParaRPr lang="en-US" altLang="zh-CN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676945" y="1430533"/>
              <a:ext cx="148048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Arial"/>
                  <a:cs typeface="Arial"/>
                </a:rPr>
                <a:t>API Protocol</a:t>
              </a: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Arial"/>
                  <a:cs typeface="Arial"/>
                </a:rPr>
                <a:t>Community</a:t>
              </a:r>
              <a:endParaRPr lang="en-US" altLang="zh-CN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115495" y="3940717"/>
            <a:ext cx="2033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Program Slicing</a:t>
            </a:r>
            <a:endParaRPr lang="en-US" altLang="zh-CN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4318211" y="3965348"/>
            <a:ext cx="423123" cy="414867"/>
          </a:xfrm>
          <a:prstGeom prst="ellipse">
            <a:avLst/>
          </a:prstGeom>
          <a:solidFill>
            <a:schemeClr val="tx1">
              <a:alpha val="84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318211" y="3946237"/>
            <a:ext cx="4555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951828" y="3943666"/>
            <a:ext cx="2033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a Program Point</a:t>
            </a:r>
            <a:endParaRPr lang="en-US" altLang="zh-CN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115495" y="4490278"/>
            <a:ext cx="2033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Program Slicing</a:t>
            </a:r>
            <a:endParaRPr lang="en-US" altLang="zh-CN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4318211" y="4514909"/>
            <a:ext cx="423123" cy="414867"/>
          </a:xfrm>
          <a:prstGeom prst="ellipse">
            <a:avLst/>
          </a:prstGeom>
          <a:solidFill>
            <a:schemeClr val="bg1">
              <a:alpha val="84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318211" y="4495798"/>
            <a:ext cx="4555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latin typeface="Arial"/>
                <a:cs typeface="Arial"/>
              </a:rPr>
              <a:t>by</a:t>
            </a:r>
            <a:endParaRPr lang="en-US" sz="2000" dirty="0"/>
          </a:p>
        </p:txBody>
      </p:sp>
      <p:sp>
        <p:nvSpPr>
          <p:cNvPr id="37" name="Rectangle 36"/>
          <p:cNvSpPr/>
          <p:nvPr/>
        </p:nvSpPr>
        <p:spPr>
          <a:xfrm>
            <a:off x="4951827" y="4493227"/>
            <a:ext cx="26512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a Temporal Sequence</a:t>
            </a:r>
            <a:endParaRPr lang="en-US" altLang="zh-CN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>
          <a:xfrm>
            <a:off x="5596957" y="3804869"/>
            <a:ext cx="744680" cy="6036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000" dirty="0" smtClean="0">
                <a:solidFill>
                  <a:srgbClr val="800000"/>
                </a:solidFill>
                <a:latin typeface="Chalkduster"/>
                <a:cs typeface="Chalkduster"/>
              </a:rPr>
              <a:t>X</a:t>
            </a:r>
          </a:p>
        </p:txBody>
      </p:sp>
      <p:sp>
        <p:nvSpPr>
          <p:cNvPr id="40" name="Down Arrow 39"/>
          <p:cNvSpPr/>
          <p:nvPr/>
        </p:nvSpPr>
        <p:spPr>
          <a:xfrm>
            <a:off x="4241800" y="5067219"/>
            <a:ext cx="575733" cy="414868"/>
          </a:xfrm>
          <a:prstGeom prst="downArrow">
            <a:avLst/>
          </a:prstGeom>
          <a:solidFill>
            <a:schemeClr val="tx1">
              <a:lumMod val="65000"/>
              <a:lumOff val="35000"/>
              <a:alpha val="79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596411" y="5582982"/>
            <a:ext cx="5136509" cy="460631"/>
            <a:chOff x="1967026" y="5563941"/>
            <a:chExt cx="5136509" cy="460631"/>
          </a:xfrm>
        </p:grpSpPr>
        <p:sp>
          <p:nvSpPr>
            <p:cNvPr id="47" name="Rectangle 46"/>
            <p:cNvSpPr/>
            <p:nvPr/>
          </p:nvSpPr>
          <p:spPr>
            <a:xfrm>
              <a:off x="1967026" y="5563941"/>
              <a:ext cx="5128041" cy="460631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7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018917" y="5582982"/>
              <a:ext cx="508461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Arial"/>
                  <a:cs typeface="Arial"/>
                </a:rPr>
                <a:t>Program Tailoring: Slicing by Sequential Criteria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139557" y="5582982"/>
            <a:ext cx="1448387" cy="460631"/>
            <a:chOff x="388880" y="5141392"/>
            <a:chExt cx="1448387" cy="460631"/>
          </a:xfrm>
        </p:grpSpPr>
        <p:sp>
          <p:nvSpPr>
            <p:cNvPr id="50" name="Rectangle 49"/>
            <p:cNvSpPr/>
            <p:nvPr/>
          </p:nvSpPr>
          <p:spPr>
            <a:xfrm>
              <a:off x="388880" y="5141392"/>
              <a:ext cx="1406055" cy="46063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0123" y="5158326"/>
              <a:ext cx="1397144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ECOOP’16</a:t>
              </a:r>
              <a:endParaRPr lang="en-US" altLang="zh-CN" sz="2000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04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2979093" y="159312"/>
            <a:ext cx="342170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0000"/>
                </a:solidFill>
                <a:latin typeface="Arial"/>
                <a:cs typeface="Arial"/>
              </a:rPr>
              <a:t>Program Slicing</a:t>
            </a:r>
            <a:endParaRPr lang="en-US" altLang="zh-CN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665" y="1060059"/>
            <a:ext cx="2730501" cy="461420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33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160" y="966925"/>
            <a:ext cx="3087659" cy="4870906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2979093" y="159312"/>
            <a:ext cx="342170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0000"/>
                </a:solidFill>
                <a:latin typeface="Arial"/>
                <a:cs typeface="Arial"/>
              </a:rPr>
              <a:t>Program Slicing</a:t>
            </a:r>
            <a:endParaRPr lang="en-US" altLang="zh-CN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665" y="1060059"/>
            <a:ext cx="2730501" cy="461420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21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098759" y="1034658"/>
            <a:ext cx="3302148" cy="4817533"/>
            <a:chOff x="3589789" y="812804"/>
            <a:chExt cx="3302148" cy="4817533"/>
          </a:xfrm>
        </p:grpSpPr>
        <p:sp>
          <p:nvSpPr>
            <p:cNvPr id="7" name="Oval 6"/>
            <p:cNvSpPr/>
            <p:nvPr/>
          </p:nvSpPr>
          <p:spPr>
            <a:xfrm>
              <a:off x="4537130" y="4470406"/>
              <a:ext cx="686874" cy="1159931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537130" y="2446873"/>
              <a:ext cx="686874" cy="1972733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621941" y="3375631"/>
              <a:ext cx="448734" cy="561373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5147805" y="3401032"/>
              <a:ext cx="448734" cy="561373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3589789" y="1329274"/>
              <a:ext cx="787549" cy="651933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6010330" y="2904070"/>
              <a:ext cx="881607" cy="778935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274663" y="812804"/>
              <a:ext cx="1288008" cy="1557867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160" y="966925"/>
            <a:ext cx="3087659" cy="4870906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2979093" y="159312"/>
            <a:ext cx="342170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0000"/>
                </a:solidFill>
                <a:latin typeface="Arial"/>
                <a:cs typeface="Arial"/>
              </a:rPr>
              <a:t>Program Slicing</a:t>
            </a:r>
            <a:endParaRPr lang="en-US" altLang="zh-CN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665" y="1060059"/>
            <a:ext cx="2730501" cy="461420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392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Program Slicing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3466647" y="2084527"/>
            <a:ext cx="1949991" cy="460631"/>
            <a:chOff x="1049869" y="1940308"/>
            <a:chExt cx="1949991" cy="460631"/>
          </a:xfrm>
        </p:grpSpPr>
        <p:sp>
          <p:nvSpPr>
            <p:cNvPr id="108" name="Rectangle 107"/>
            <p:cNvSpPr/>
            <p:nvPr/>
          </p:nvSpPr>
          <p:spPr>
            <a:xfrm>
              <a:off x="1049869" y="1940308"/>
              <a:ext cx="1913466" cy="460631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79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1104603" y="1973969"/>
              <a:ext cx="189525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Program slicing</a:t>
              </a:r>
              <a:endParaRPr lang="en-US" altLang="zh-CN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2794465" y="2706212"/>
            <a:ext cx="3288386" cy="460631"/>
            <a:chOff x="426450" y="3704963"/>
            <a:chExt cx="3294255" cy="460631"/>
          </a:xfrm>
        </p:grpSpPr>
        <p:sp>
          <p:nvSpPr>
            <p:cNvPr id="113" name="Rectangle 112"/>
            <p:cNvSpPr/>
            <p:nvPr/>
          </p:nvSpPr>
          <p:spPr>
            <a:xfrm>
              <a:off x="426450" y="3704963"/>
              <a:ext cx="3223133" cy="460631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79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426451" y="3744721"/>
              <a:ext cx="32942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[Weiser 1981] citation: 3950</a:t>
              </a:r>
              <a:endParaRPr lang="en-US" altLang="zh-CN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43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71" y="5880344"/>
            <a:ext cx="2751668" cy="660156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721567" y="901763"/>
            <a:ext cx="3302148" cy="4885266"/>
            <a:chOff x="5098759" y="966925"/>
            <a:chExt cx="3302148" cy="4885266"/>
          </a:xfrm>
        </p:grpSpPr>
        <p:grpSp>
          <p:nvGrpSpPr>
            <p:cNvPr id="6" name="Group 5"/>
            <p:cNvGrpSpPr/>
            <p:nvPr/>
          </p:nvGrpSpPr>
          <p:grpSpPr>
            <a:xfrm>
              <a:off x="5098759" y="1034658"/>
              <a:ext cx="3302148" cy="4817533"/>
              <a:chOff x="3589789" y="812804"/>
              <a:chExt cx="3302148" cy="4817533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4537130" y="4470406"/>
                <a:ext cx="686874" cy="1159931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4537130" y="2446873"/>
                <a:ext cx="686874" cy="1972733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5621941" y="3375631"/>
                <a:ext cx="448734" cy="561373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147805" y="3401032"/>
                <a:ext cx="448734" cy="561373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589789" y="1329274"/>
                <a:ext cx="787549" cy="651933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6010330" y="2904070"/>
                <a:ext cx="881607" cy="778935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274663" y="812804"/>
                <a:ext cx="1288008" cy="1557867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24160" y="966925"/>
              <a:ext cx="3087659" cy="4870906"/>
            </a:xfrm>
            <a:prstGeom prst="rect">
              <a:avLst/>
            </a:prstGeom>
          </p:spPr>
        </p:pic>
      </p:grpSp>
      <p:sp>
        <p:nvSpPr>
          <p:cNvPr id="29" name="Rectangle 28"/>
          <p:cNvSpPr/>
          <p:nvPr/>
        </p:nvSpPr>
        <p:spPr>
          <a:xfrm>
            <a:off x="2979093" y="159312"/>
            <a:ext cx="342170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0000"/>
                </a:solidFill>
                <a:latin typeface="Arial"/>
                <a:cs typeface="Arial"/>
              </a:rPr>
              <a:t>Program Tailoring</a:t>
            </a:r>
            <a:endParaRPr lang="en-US" altLang="zh-CN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315339" y="5986178"/>
            <a:ext cx="6414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i="1" dirty="0" smtClean="0">
                <a:solidFill>
                  <a:srgbClr val="000000"/>
                </a:solidFill>
                <a:latin typeface="Arial"/>
                <a:cs typeface="Arial"/>
              </a:rPr>
              <a:t>SC</a:t>
            </a:r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:</a:t>
            </a:r>
            <a:endParaRPr lang="en-US" altLang="zh-CN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834627" y="5986178"/>
            <a:ext cx="15537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en-US" altLang="zh-CN" sz="2000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B</a:t>
            </a:r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  </a:t>
            </a:r>
            <a:r>
              <a:rPr lang="en-US" altLang="zh-CN" sz="2000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C</a:t>
            </a:r>
            <a:endParaRPr lang="en-US" altLang="zh-CN" sz="20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917460" y="5986178"/>
            <a:ext cx="2125133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chemeClr val="tx1"/>
                </a:solidFill>
                <a:latin typeface="Arial"/>
                <a:cs typeface="Arial"/>
              </a:rPr>
              <a:t>Client</a:t>
            </a:r>
            <a:r>
              <a:rPr lang="en-US" altLang="zh-CN" sz="1800" dirty="0" smtClean="0">
                <a:solidFill>
                  <a:schemeClr val="tx1"/>
                </a:solidFill>
                <a:latin typeface="Arial"/>
                <a:cs typeface="Arial"/>
              </a:rPr>
              <a:t> (</a:t>
            </a:r>
            <a:r>
              <a:rPr lang="en-US" altLang="zh-CN" sz="1800" i="1" dirty="0" err="1" smtClean="0">
                <a:solidFill>
                  <a:srgbClr val="000090"/>
                </a:solidFill>
                <a:latin typeface="Arial"/>
                <a:cs typeface="Arial"/>
              </a:rPr>
              <a:t>typestate</a:t>
            </a:r>
            <a:r>
              <a:rPr lang="en-US" altLang="zh-CN" sz="1800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1352938" y="5232464"/>
            <a:ext cx="631940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i="1" dirty="0" smtClean="0">
                <a:solidFill>
                  <a:srgbClr val="0000FF"/>
                </a:solidFill>
                <a:latin typeface="Arial"/>
                <a:cs typeface="Arial"/>
              </a:rPr>
              <a:t>C</a:t>
            </a:r>
            <a:endParaRPr lang="en-US" altLang="zh-CN" sz="1600" i="1" dirty="0" smtClean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251838" y="6265578"/>
            <a:ext cx="25647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i="1" dirty="0" smtClean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en-US" altLang="zh-CN" sz="2000" b="1" i="1" dirty="0" smtClean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en-US" altLang="zh-CN" sz="2000" i="1" dirty="0" smtClean="0">
                <a:solidFill>
                  <a:srgbClr val="000000"/>
                </a:solidFill>
                <a:latin typeface="Arial"/>
                <a:cs typeface="Arial"/>
              </a:rPr>
              <a:t>equential </a:t>
            </a:r>
            <a:r>
              <a:rPr lang="en-US" altLang="zh-CN" sz="2000" b="1" i="1" dirty="0" smtClean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altLang="zh-CN" sz="2000" i="1" dirty="0" smtClean="0">
                <a:solidFill>
                  <a:srgbClr val="000000"/>
                </a:solidFill>
                <a:latin typeface="Arial"/>
                <a:cs typeface="Arial"/>
              </a:rPr>
              <a:t>riteria</a:t>
            </a:r>
            <a:r>
              <a:rPr lang="en-US" altLang="zh-CN" sz="2000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851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21567" y="901763"/>
            <a:ext cx="3302148" cy="4885266"/>
            <a:chOff x="5098759" y="966925"/>
            <a:chExt cx="3302148" cy="4885266"/>
          </a:xfrm>
        </p:grpSpPr>
        <p:grpSp>
          <p:nvGrpSpPr>
            <p:cNvPr id="6" name="Group 5"/>
            <p:cNvGrpSpPr/>
            <p:nvPr/>
          </p:nvGrpSpPr>
          <p:grpSpPr>
            <a:xfrm>
              <a:off x="5098759" y="1034658"/>
              <a:ext cx="3302148" cy="4817533"/>
              <a:chOff x="3589789" y="812804"/>
              <a:chExt cx="3302148" cy="4817533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4537130" y="4470406"/>
                <a:ext cx="686874" cy="1159931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4537130" y="2446873"/>
                <a:ext cx="686874" cy="1972733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5621941" y="3375631"/>
                <a:ext cx="448734" cy="561373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147805" y="3401032"/>
                <a:ext cx="448734" cy="561373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589789" y="1329274"/>
                <a:ext cx="787549" cy="651933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6010330" y="2904070"/>
                <a:ext cx="881607" cy="778935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274663" y="812804"/>
                <a:ext cx="1288008" cy="1557867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4160" y="966925"/>
              <a:ext cx="3087659" cy="4870906"/>
            </a:xfrm>
            <a:prstGeom prst="rect">
              <a:avLst/>
            </a:prstGeom>
          </p:spPr>
        </p:pic>
      </p:grpSp>
      <p:sp>
        <p:nvSpPr>
          <p:cNvPr id="29" name="Rectangle 28"/>
          <p:cNvSpPr/>
          <p:nvPr/>
        </p:nvSpPr>
        <p:spPr>
          <a:xfrm>
            <a:off x="2979093" y="159312"/>
            <a:ext cx="342170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0000"/>
                </a:solidFill>
                <a:latin typeface="Arial"/>
                <a:cs typeface="Arial"/>
              </a:rPr>
              <a:t>Program Tailoring</a:t>
            </a:r>
            <a:endParaRPr lang="en-US" altLang="zh-CN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064967" y="979691"/>
            <a:ext cx="3302148" cy="4817533"/>
            <a:chOff x="3589789" y="812804"/>
            <a:chExt cx="3302148" cy="4817533"/>
          </a:xfrm>
        </p:grpSpPr>
        <p:sp>
          <p:nvSpPr>
            <p:cNvPr id="19" name="Oval 18"/>
            <p:cNvSpPr/>
            <p:nvPr/>
          </p:nvSpPr>
          <p:spPr>
            <a:xfrm>
              <a:off x="4537130" y="4470406"/>
              <a:ext cx="686874" cy="1159931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4537130" y="2446873"/>
              <a:ext cx="686874" cy="1972733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5621941" y="3375631"/>
              <a:ext cx="448734" cy="561373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5147805" y="3401032"/>
              <a:ext cx="448734" cy="561373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3589789" y="1329274"/>
              <a:ext cx="787549" cy="651933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6010330" y="2904070"/>
              <a:ext cx="881607" cy="778935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4274663" y="812804"/>
              <a:ext cx="1288008" cy="1557867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3065" y="911958"/>
            <a:ext cx="3096762" cy="4885266"/>
          </a:xfrm>
          <a:prstGeom prst="rect">
            <a:avLst/>
          </a:prstGeom>
        </p:spPr>
      </p:pic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1352938" y="5232464"/>
            <a:ext cx="631940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i="1" dirty="0" smtClean="0">
                <a:solidFill>
                  <a:srgbClr val="0000FF"/>
                </a:solidFill>
                <a:latin typeface="Arial"/>
                <a:cs typeface="Arial"/>
              </a:rPr>
              <a:t>C</a:t>
            </a:r>
            <a:endParaRPr lang="en-US" altLang="zh-CN" sz="1600" i="1" dirty="0" smtClean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171" y="5880344"/>
            <a:ext cx="2751668" cy="660156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3315339" y="5986178"/>
            <a:ext cx="6414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i="1" dirty="0" smtClean="0">
                <a:solidFill>
                  <a:srgbClr val="000000"/>
                </a:solidFill>
                <a:latin typeface="Arial"/>
                <a:cs typeface="Arial"/>
              </a:rPr>
              <a:t>SC</a:t>
            </a:r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:</a:t>
            </a:r>
            <a:endParaRPr lang="en-US" altLang="zh-CN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834627" y="5986178"/>
            <a:ext cx="15537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en-US" altLang="zh-CN" sz="2000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B</a:t>
            </a:r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  </a:t>
            </a:r>
            <a:r>
              <a:rPr lang="en-US" altLang="zh-CN" sz="2000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C</a:t>
            </a:r>
            <a:endParaRPr lang="en-US" altLang="zh-CN" sz="20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>
          <a:xfrm>
            <a:off x="917460" y="5986178"/>
            <a:ext cx="2125133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chemeClr val="tx1"/>
                </a:solidFill>
                <a:latin typeface="Arial"/>
                <a:cs typeface="Arial"/>
              </a:rPr>
              <a:t>Client</a:t>
            </a:r>
            <a:r>
              <a:rPr lang="en-US" altLang="zh-CN" sz="1800" dirty="0" smtClean="0">
                <a:solidFill>
                  <a:schemeClr val="tx1"/>
                </a:solidFill>
                <a:latin typeface="Arial"/>
                <a:cs typeface="Arial"/>
              </a:rPr>
              <a:t> (</a:t>
            </a:r>
            <a:r>
              <a:rPr lang="en-US" altLang="zh-CN" sz="1800" i="1" dirty="0" err="1" smtClean="0">
                <a:solidFill>
                  <a:srgbClr val="000090"/>
                </a:solidFill>
                <a:latin typeface="Arial"/>
                <a:cs typeface="Arial"/>
              </a:rPr>
              <a:t>typestate</a:t>
            </a:r>
            <a:r>
              <a:rPr lang="en-US" altLang="zh-CN" sz="1800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251838" y="6265578"/>
            <a:ext cx="25647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i="1" dirty="0" smtClean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en-US" altLang="zh-CN" sz="2000" b="1" i="1" dirty="0" smtClean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en-US" altLang="zh-CN" sz="2000" i="1" dirty="0" smtClean="0">
                <a:solidFill>
                  <a:srgbClr val="000000"/>
                </a:solidFill>
                <a:latin typeface="Arial"/>
                <a:cs typeface="Arial"/>
              </a:rPr>
              <a:t>equential </a:t>
            </a:r>
            <a:r>
              <a:rPr lang="en-US" altLang="zh-CN" sz="2000" b="1" i="1" dirty="0" smtClean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altLang="zh-CN" sz="2000" i="1" dirty="0" smtClean="0">
                <a:solidFill>
                  <a:srgbClr val="000000"/>
                </a:solidFill>
                <a:latin typeface="Arial"/>
                <a:cs typeface="Arial"/>
              </a:rPr>
              <a:t>riteria</a:t>
            </a:r>
            <a:r>
              <a:rPr lang="en-US" altLang="zh-CN" sz="2000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724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21567" y="901763"/>
            <a:ext cx="3302148" cy="4885266"/>
            <a:chOff x="5098759" y="966925"/>
            <a:chExt cx="3302148" cy="4885266"/>
          </a:xfrm>
        </p:grpSpPr>
        <p:grpSp>
          <p:nvGrpSpPr>
            <p:cNvPr id="6" name="Group 5"/>
            <p:cNvGrpSpPr/>
            <p:nvPr/>
          </p:nvGrpSpPr>
          <p:grpSpPr>
            <a:xfrm>
              <a:off x="5098759" y="1034658"/>
              <a:ext cx="3302148" cy="4817533"/>
              <a:chOff x="3589789" y="812804"/>
              <a:chExt cx="3302148" cy="4817533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4537130" y="4470406"/>
                <a:ext cx="686874" cy="1159931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4537130" y="2446873"/>
                <a:ext cx="686874" cy="1972733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5621941" y="3375631"/>
                <a:ext cx="448734" cy="561373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147805" y="3401032"/>
                <a:ext cx="448734" cy="561373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589789" y="1329274"/>
                <a:ext cx="787549" cy="651933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6010330" y="2904070"/>
                <a:ext cx="881607" cy="778935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274663" y="812804"/>
                <a:ext cx="1288008" cy="1557867"/>
              </a:xfrm>
              <a:prstGeom prst="ellipse">
                <a:avLst/>
              </a:prstGeom>
              <a:solidFill>
                <a:srgbClr val="F2F5D5">
                  <a:alpha val="79000"/>
                </a:srgb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4160" y="966925"/>
              <a:ext cx="3087659" cy="4870906"/>
            </a:xfrm>
            <a:prstGeom prst="rect">
              <a:avLst/>
            </a:prstGeom>
          </p:spPr>
        </p:pic>
      </p:grpSp>
      <p:sp>
        <p:nvSpPr>
          <p:cNvPr id="29" name="Rectangle 28"/>
          <p:cNvSpPr/>
          <p:nvPr/>
        </p:nvSpPr>
        <p:spPr>
          <a:xfrm>
            <a:off x="2979093" y="159312"/>
            <a:ext cx="342170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0000"/>
                </a:solidFill>
                <a:latin typeface="Arial"/>
                <a:cs typeface="Arial"/>
              </a:rPr>
              <a:t>Program Tailoring</a:t>
            </a:r>
            <a:endParaRPr lang="en-US" altLang="zh-CN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064967" y="979691"/>
            <a:ext cx="3302148" cy="4817533"/>
            <a:chOff x="3589789" y="812804"/>
            <a:chExt cx="3302148" cy="4817533"/>
          </a:xfrm>
        </p:grpSpPr>
        <p:sp>
          <p:nvSpPr>
            <p:cNvPr id="19" name="Oval 18"/>
            <p:cNvSpPr/>
            <p:nvPr/>
          </p:nvSpPr>
          <p:spPr>
            <a:xfrm>
              <a:off x="4537130" y="4470406"/>
              <a:ext cx="686874" cy="1159931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4537130" y="2446873"/>
              <a:ext cx="686874" cy="1972733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5621941" y="3375631"/>
              <a:ext cx="448734" cy="561373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5147805" y="3401032"/>
              <a:ext cx="448734" cy="561373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3589789" y="1329274"/>
              <a:ext cx="787549" cy="651933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6010330" y="2904070"/>
              <a:ext cx="881607" cy="778935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4274663" y="812804"/>
              <a:ext cx="1288008" cy="1557867"/>
            </a:xfrm>
            <a:prstGeom prst="ellipse">
              <a:avLst/>
            </a:prstGeom>
            <a:solidFill>
              <a:srgbClr val="F2F5D5">
                <a:alpha val="79000"/>
              </a:srgb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3065" y="911958"/>
            <a:ext cx="3096762" cy="48852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2108" y="1499612"/>
            <a:ext cx="660400" cy="6731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9382" y="3622076"/>
            <a:ext cx="539182" cy="54955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3668" y="3010758"/>
            <a:ext cx="1023447" cy="104312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9091" y="1371665"/>
            <a:ext cx="913425" cy="93099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171" y="5880344"/>
            <a:ext cx="2751668" cy="660156"/>
          </a:xfrm>
          <a:prstGeom prst="rect">
            <a:avLst/>
          </a:prstGeom>
        </p:spPr>
      </p:pic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917460" y="5986178"/>
            <a:ext cx="2125133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chemeClr val="tx1"/>
                </a:solidFill>
                <a:latin typeface="Arial"/>
                <a:cs typeface="Arial"/>
              </a:rPr>
              <a:t>Client</a:t>
            </a:r>
            <a:r>
              <a:rPr lang="en-US" altLang="zh-CN" sz="1800" dirty="0" smtClean="0">
                <a:solidFill>
                  <a:schemeClr val="tx1"/>
                </a:solidFill>
                <a:latin typeface="Arial"/>
                <a:cs typeface="Arial"/>
              </a:rPr>
              <a:t> (</a:t>
            </a:r>
            <a:r>
              <a:rPr lang="en-US" altLang="zh-CN" sz="1800" i="1" dirty="0" err="1" smtClean="0">
                <a:solidFill>
                  <a:srgbClr val="000090"/>
                </a:solidFill>
                <a:latin typeface="Arial"/>
                <a:cs typeface="Arial"/>
              </a:rPr>
              <a:t>typestate</a:t>
            </a:r>
            <a:r>
              <a:rPr lang="en-US" altLang="zh-CN" sz="1800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36" name="Rectangle 3"/>
          <p:cNvSpPr txBox="1">
            <a:spLocks noChangeArrowheads="1"/>
          </p:cNvSpPr>
          <p:nvPr/>
        </p:nvSpPr>
        <p:spPr>
          <a:xfrm>
            <a:off x="1352938" y="5232464"/>
            <a:ext cx="631940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i="1" dirty="0" smtClean="0">
                <a:solidFill>
                  <a:srgbClr val="0000FF"/>
                </a:solidFill>
                <a:latin typeface="Arial"/>
                <a:cs typeface="Arial"/>
              </a:rPr>
              <a:t>C</a:t>
            </a:r>
            <a:endParaRPr lang="en-US" altLang="zh-CN" sz="1600" i="1" dirty="0" smtClean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315339" y="5986178"/>
            <a:ext cx="6414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i="1" dirty="0" smtClean="0">
                <a:solidFill>
                  <a:srgbClr val="000000"/>
                </a:solidFill>
                <a:latin typeface="Arial"/>
                <a:cs typeface="Arial"/>
              </a:rPr>
              <a:t>SC</a:t>
            </a:r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:</a:t>
            </a:r>
            <a:endParaRPr lang="en-US" altLang="zh-CN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834627" y="5986178"/>
            <a:ext cx="15537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en-US" altLang="zh-CN" sz="2000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B</a:t>
            </a:r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  </a:t>
            </a:r>
            <a:r>
              <a:rPr lang="en-US" altLang="zh-CN" sz="2000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C</a:t>
            </a:r>
            <a:endParaRPr lang="en-US" altLang="zh-CN" sz="20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251838" y="6265578"/>
            <a:ext cx="25647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i="1" dirty="0" smtClean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en-US" altLang="zh-CN" sz="2000" b="1" i="1" dirty="0" smtClean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en-US" altLang="zh-CN" sz="2000" i="1" dirty="0" smtClean="0">
                <a:solidFill>
                  <a:srgbClr val="000000"/>
                </a:solidFill>
                <a:latin typeface="Arial"/>
                <a:cs typeface="Arial"/>
              </a:rPr>
              <a:t>equential </a:t>
            </a:r>
            <a:r>
              <a:rPr lang="en-US" altLang="zh-CN" sz="2000" b="1" i="1" dirty="0" smtClean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altLang="zh-CN" sz="2000" i="1" dirty="0" smtClean="0">
                <a:solidFill>
                  <a:srgbClr val="000000"/>
                </a:solidFill>
                <a:latin typeface="Arial"/>
                <a:cs typeface="Arial"/>
              </a:rPr>
              <a:t>riteria</a:t>
            </a:r>
            <a:r>
              <a:rPr lang="en-US" altLang="zh-CN" sz="2000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668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615925" y="159312"/>
            <a:ext cx="664633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0000"/>
                </a:solidFill>
                <a:latin typeface="Arial"/>
                <a:cs typeface="Arial"/>
              </a:rPr>
              <a:t>Applications of Program Tailoring</a:t>
            </a:r>
            <a:endParaRPr lang="en-US" altLang="zh-CN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307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615925" y="159312"/>
            <a:ext cx="664633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0000"/>
                </a:solidFill>
                <a:latin typeface="Arial"/>
                <a:cs typeface="Arial"/>
              </a:rPr>
              <a:t>Applications of Program Tailoring</a:t>
            </a:r>
            <a:endParaRPr lang="en-US" altLang="zh-CN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08300"/>
            <a:ext cx="2959100" cy="14478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45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615925" y="159312"/>
            <a:ext cx="664633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0000"/>
                </a:solidFill>
                <a:latin typeface="Arial"/>
                <a:cs typeface="Arial"/>
              </a:rPr>
              <a:t>Applications of Program Tailoring</a:t>
            </a:r>
            <a:endParaRPr lang="en-US" altLang="zh-CN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08300"/>
            <a:ext cx="2959100" cy="1447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9831" y="2154766"/>
            <a:ext cx="4559300" cy="1473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16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7431" y="2959100"/>
            <a:ext cx="4279900" cy="139700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615925" y="159312"/>
            <a:ext cx="664633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0000"/>
                </a:solidFill>
                <a:latin typeface="Arial"/>
                <a:cs typeface="Arial"/>
              </a:rPr>
              <a:t>Applications of Program Tailoring</a:t>
            </a:r>
            <a:endParaRPr lang="en-US" altLang="zh-CN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08300"/>
            <a:ext cx="2959100" cy="1447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9831" y="2154766"/>
            <a:ext cx="4559300" cy="1473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588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7431" y="2959100"/>
            <a:ext cx="4279900" cy="139700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615925" y="159312"/>
            <a:ext cx="664633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0000"/>
                </a:solidFill>
                <a:latin typeface="Arial"/>
                <a:cs typeface="Arial"/>
              </a:rPr>
              <a:t>Applications of Program Tailoring</a:t>
            </a:r>
            <a:endParaRPr lang="en-US" altLang="zh-CN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08300"/>
            <a:ext cx="2959100" cy="1447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9831" y="2154766"/>
            <a:ext cx="4559300" cy="147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5833" y="2286000"/>
            <a:ext cx="2552700" cy="558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0802" y="2819399"/>
            <a:ext cx="2768599" cy="9525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138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615925" y="159312"/>
            <a:ext cx="664633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0000"/>
                </a:solidFill>
                <a:latin typeface="Arial"/>
                <a:cs typeface="Arial"/>
              </a:rPr>
              <a:t>Applications of Program Tailoring</a:t>
            </a:r>
            <a:endParaRPr lang="en-US" altLang="zh-CN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0" y="2154766"/>
            <a:ext cx="9169401" cy="2239434"/>
            <a:chOff x="0" y="2154766"/>
            <a:chExt cx="9169401" cy="223943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7431" y="2959100"/>
              <a:ext cx="4279900" cy="13970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908300"/>
              <a:ext cx="2959100" cy="14478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99831" y="2154766"/>
              <a:ext cx="4559300" cy="14732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55833" y="2286000"/>
              <a:ext cx="2552700" cy="5588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00802" y="2819399"/>
              <a:ext cx="2768599" cy="9525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278032" y="3429000"/>
              <a:ext cx="2565400" cy="965200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199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An Observation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13" y="1358900"/>
            <a:ext cx="990600" cy="27813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1518" y="1358900"/>
            <a:ext cx="990600" cy="27813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2082" y="1341966"/>
            <a:ext cx="1066800" cy="27813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9636" y="2573867"/>
            <a:ext cx="630772" cy="63077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373" y="2573867"/>
            <a:ext cx="630772" cy="63077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66732" y="2258481"/>
            <a:ext cx="630772" cy="63077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7301" y="2241547"/>
            <a:ext cx="630772" cy="63077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2900" y="2548466"/>
            <a:ext cx="630772" cy="63077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7767" y="1761066"/>
            <a:ext cx="630772" cy="630772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5285316" y="1998123"/>
            <a:ext cx="3655482" cy="1104993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"/>
          <p:cNvSpPr txBox="1">
            <a:spLocks noChangeArrowheads="1"/>
          </p:cNvSpPr>
          <p:nvPr/>
        </p:nvSpPr>
        <p:spPr>
          <a:xfrm>
            <a:off x="5285316" y="2032000"/>
            <a:ext cx="3655482" cy="982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Generally, </a:t>
            </a:r>
            <a:r>
              <a:rPr lang="en-US" altLang="zh-CN" sz="1800" dirty="0" smtClean="0">
                <a:solidFill>
                  <a:schemeClr val="tx1"/>
                </a:solidFill>
                <a:latin typeface="Comic Sans MS"/>
                <a:cs typeface="Comic Sans MS"/>
              </a:rPr>
              <a:t>the</a:t>
            </a:r>
            <a:r>
              <a:rPr lang="en-US" altLang="zh-CN" sz="1800" dirty="0" smtClean="0">
                <a:solidFill>
                  <a:srgbClr val="800000"/>
                </a:solidFill>
                <a:latin typeface="Comic Sans MS"/>
                <a:cs typeface="Comic Sans MS"/>
              </a:rPr>
              <a:t> longer</a:t>
            </a:r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a SC is, the </a:t>
            </a:r>
            <a:r>
              <a:rPr lang="en-US" altLang="zh-CN" sz="1800" dirty="0" smtClean="0">
                <a:solidFill>
                  <a:srgbClr val="800000"/>
                </a:solidFill>
                <a:latin typeface="Comic Sans MS"/>
                <a:cs typeface="Comic Sans MS"/>
              </a:rPr>
              <a:t>more precise </a:t>
            </a:r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program tailoring would be.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06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Program Slicing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193922" y="3608202"/>
            <a:ext cx="3909549" cy="1547838"/>
            <a:chOff x="4733045" y="1914907"/>
            <a:chExt cx="3909549" cy="1547838"/>
          </a:xfrm>
        </p:grpSpPr>
        <p:grpSp>
          <p:nvGrpSpPr>
            <p:cNvPr id="22" name="Group 21"/>
            <p:cNvGrpSpPr/>
            <p:nvPr/>
          </p:nvGrpSpPr>
          <p:grpSpPr>
            <a:xfrm>
              <a:off x="5020923" y="1916508"/>
              <a:ext cx="1391350" cy="460631"/>
              <a:chOff x="541871" y="3244333"/>
              <a:chExt cx="1391350" cy="460631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541871" y="3244333"/>
                <a:ext cx="1391350" cy="460631"/>
              </a:xfrm>
              <a:prstGeom prst="rect">
                <a:avLst/>
              </a:prstGeom>
              <a:solidFill>
                <a:srgbClr val="F2F5D5">
                  <a:alpha val="79000"/>
                </a:srgb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" name="Rectangle 1"/>
              <p:cNvSpPr/>
              <p:nvPr/>
            </p:nvSpPr>
            <p:spPr>
              <a:xfrm>
                <a:off x="601140" y="3251199"/>
                <a:ext cx="128777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Debugging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4770461" y="2995671"/>
              <a:ext cx="1663522" cy="460631"/>
              <a:chOff x="859549" y="5151513"/>
              <a:chExt cx="1663522" cy="460631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859549" y="5151513"/>
                <a:ext cx="1663522" cy="460631"/>
              </a:xfrm>
              <a:prstGeom prst="rect">
                <a:avLst/>
              </a:prstGeom>
              <a:solidFill>
                <a:srgbClr val="F2F5D5">
                  <a:alpha val="79000"/>
                </a:srgb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931334" y="5180229"/>
                <a:ext cx="15321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Maintenance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7143617" y="2458378"/>
              <a:ext cx="1498977" cy="460631"/>
              <a:chOff x="1569340" y="5310200"/>
              <a:chExt cx="1498977" cy="460631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1569340" y="5310200"/>
                <a:ext cx="1498977" cy="460631"/>
              </a:xfrm>
              <a:prstGeom prst="rect">
                <a:avLst/>
              </a:prstGeom>
              <a:solidFill>
                <a:srgbClr val="F2F5D5">
                  <a:alpha val="79000"/>
                </a:srgb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1597166" y="5355729"/>
                <a:ext cx="14711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Verification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487283" y="3000817"/>
              <a:ext cx="1634063" cy="460631"/>
              <a:chOff x="4800603" y="5250933"/>
              <a:chExt cx="1634063" cy="460631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4800603" y="5250933"/>
                <a:ext cx="1634063" cy="460631"/>
              </a:xfrm>
              <a:prstGeom prst="rect">
                <a:avLst/>
              </a:prstGeom>
              <a:solidFill>
                <a:srgbClr val="F2F5D5">
                  <a:alpha val="79000"/>
                </a:srgb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842938" y="5293496"/>
                <a:ext cx="156785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Optimization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4733045" y="2458378"/>
              <a:ext cx="1223602" cy="460631"/>
              <a:chOff x="4762331" y="5070047"/>
              <a:chExt cx="1223602" cy="460631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4762331" y="5070047"/>
                <a:ext cx="1223602" cy="460631"/>
              </a:xfrm>
              <a:prstGeom prst="rect">
                <a:avLst/>
              </a:prstGeom>
              <a:solidFill>
                <a:srgbClr val="F2F5D5">
                  <a:alpha val="79000"/>
                </a:srgb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846997" y="5115697"/>
                <a:ext cx="106527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Analysis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6010331" y="2458378"/>
              <a:ext cx="1078741" cy="460631"/>
              <a:chOff x="4618397" y="4084130"/>
              <a:chExt cx="1078741" cy="460631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618397" y="4084130"/>
                <a:ext cx="1078741" cy="460631"/>
              </a:xfrm>
              <a:prstGeom prst="rect">
                <a:avLst/>
              </a:prstGeom>
              <a:solidFill>
                <a:srgbClr val="F2F5D5">
                  <a:alpha val="79000"/>
                </a:srgb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640668" y="4117998"/>
                <a:ext cx="99720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Testing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6470699" y="1914907"/>
              <a:ext cx="1836922" cy="460631"/>
              <a:chOff x="5198538" y="1915067"/>
              <a:chExt cx="1836922" cy="460631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5198538" y="1915067"/>
                <a:ext cx="1836922" cy="460631"/>
              </a:xfrm>
              <a:prstGeom prst="rect">
                <a:avLst/>
              </a:prstGeom>
              <a:solidFill>
                <a:srgbClr val="F2F5D5">
                  <a:alpha val="79000"/>
                </a:srgb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5257806" y="1948700"/>
                <a:ext cx="175225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Understanding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8174115" y="2853302"/>
              <a:ext cx="443078" cy="609443"/>
              <a:chOff x="5898861" y="3852443"/>
              <a:chExt cx="443078" cy="609443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5898861" y="4001255"/>
                <a:ext cx="443078" cy="460631"/>
              </a:xfrm>
              <a:prstGeom prst="rect">
                <a:avLst/>
              </a:prstGeom>
              <a:solidFill>
                <a:srgbClr val="F2F5D5">
                  <a:alpha val="79000"/>
                </a:srgb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5914793" y="3852443"/>
                <a:ext cx="42714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…</a:t>
                </a:r>
                <a:endParaRPr lang="en-US" altLang="zh-CN" sz="2800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</p:grpSp>
      <p:grpSp>
        <p:nvGrpSpPr>
          <p:cNvPr id="107" name="Group 106"/>
          <p:cNvGrpSpPr/>
          <p:nvPr/>
        </p:nvGrpSpPr>
        <p:grpSpPr>
          <a:xfrm>
            <a:off x="3466647" y="2084527"/>
            <a:ext cx="1949991" cy="460631"/>
            <a:chOff x="1049869" y="1940308"/>
            <a:chExt cx="1949991" cy="460631"/>
          </a:xfrm>
        </p:grpSpPr>
        <p:sp>
          <p:nvSpPr>
            <p:cNvPr id="108" name="Rectangle 107"/>
            <p:cNvSpPr/>
            <p:nvPr/>
          </p:nvSpPr>
          <p:spPr>
            <a:xfrm>
              <a:off x="1049869" y="1940308"/>
              <a:ext cx="1913466" cy="460631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79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1104603" y="1973969"/>
              <a:ext cx="189525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Program slicing</a:t>
              </a:r>
              <a:endParaRPr lang="en-US" altLang="zh-CN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2794465" y="2706212"/>
            <a:ext cx="3288386" cy="460631"/>
            <a:chOff x="426450" y="3704963"/>
            <a:chExt cx="3294255" cy="460631"/>
          </a:xfrm>
        </p:grpSpPr>
        <p:sp>
          <p:nvSpPr>
            <p:cNvPr id="113" name="Rectangle 112"/>
            <p:cNvSpPr/>
            <p:nvPr/>
          </p:nvSpPr>
          <p:spPr>
            <a:xfrm>
              <a:off x="426450" y="3704963"/>
              <a:ext cx="3223133" cy="460631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79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426451" y="3744721"/>
              <a:ext cx="32942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[Weiser 1981] citation: 3950</a:t>
              </a:r>
              <a:endParaRPr lang="en-US" altLang="zh-CN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561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13" y="1358900"/>
            <a:ext cx="990600" cy="27813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1518" y="1358900"/>
            <a:ext cx="990600" cy="27813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2082" y="1341966"/>
            <a:ext cx="1066800" cy="27813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9636" y="2573867"/>
            <a:ext cx="630772" cy="63077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373" y="2573867"/>
            <a:ext cx="630772" cy="63077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66732" y="2258481"/>
            <a:ext cx="630772" cy="63077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7301" y="2241547"/>
            <a:ext cx="630772" cy="63077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2900" y="2548466"/>
            <a:ext cx="630772" cy="63077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7767" y="1761066"/>
            <a:ext cx="630772" cy="63077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286753" y="4465283"/>
            <a:ext cx="1467119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269819" y="4456816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Verification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86753" y="4964469"/>
            <a:ext cx="1458651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>
          <a:xfrm>
            <a:off x="265141" y="4947535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|SC| = 1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850972" y="4464052"/>
            <a:ext cx="1467119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1834038" y="4455585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Typestate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850972" y="4963238"/>
            <a:ext cx="1458651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>
          <a:xfrm>
            <a:off x="1829360" y="4946304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|SC| = 2+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410644" y="4464052"/>
            <a:ext cx="1467119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>
          <a:xfrm>
            <a:off x="3393710" y="4455585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API Protocol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410644" y="4963238"/>
            <a:ext cx="1458651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3389032" y="4946304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|SC| = 3+</a:t>
            </a:r>
          </a:p>
        </p:txBody>
      </p:sp>
      <p:sp>
        <p:nvSpPr>
          <p:cNvPr id="38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An Observation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285316" y="1998123"/>
            <a:ext cx="3655482" cy="1104993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"/>
          <p:cNvSpPr txBox="1">
            <a:spLocks noChangeArrowheads="1"/>
          </p:cNvSpPr>
          <p:nvPr/>
        </p:nvSpPr>
        <p:spPr>
          <a:xfrm>
            <a:off x="5285316" y="2032000"/>
            <a:ext cx="3655482" cy="982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Generally, </a:t>
            </a:r>
            <a:r>
              <a:rPr lang="en-US" altLang="zh-CN" sz="1800" dirty="0" smtClean="0">
                <a:solidFill>
                  <a:schemeClr val="tx1"/>
                </a:solidFill>
                <a:latin typeface="Comic Sans MS"/>
                <a:cs typeface="Comic Sans MS"/>
              </a:rPr>
              <a:t>the</a:t>
            </a:r>
            <a:r>
              <a:rPr lang="en-US" altLang="zh-CN" sz="1800" dirty="0" smtClean="0">
                <a:solidFill>
                  <a:srgbClr val="800000"/>
                </a:solidFill>
                <a:latin typeface="Comic Sans MS"/>
                <a:cs typeface="Comic Sans MS"/>
              </a:rPr>
              <a:t> longer</a:t>
            </a:r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a SC is, the </a:t>
            </a:r>
            <a:r>
              <a:rPr lang="en-US" altLang="zh-CN" sz="1800" dirty="0" smtClean="0">
                <a:solidFill>
                  <a:srgbClr val="800000"/>
                </a:solidFill>
                <a:latin typeface="Comic Sans MS"/>
                <a:cs typeface="Comic Sans MS"/>
              </a:rPr>
              <a:t>more precise </a:t>
            </a:r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program tailoring would be.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606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Generality of Program Tailoring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13" y="1358900"/>
            <a:ext cx="990600" cy="27813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1518" y="1358900"/>
            <a:ext cx="990600" cy="27813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2082" y="1341966"/>
            <a:ext cx="1066800" cy="27813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9636" y="2573867"/>
            <a:ext cx="630772" cy="63077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373" y="2573867"/>
            <a:ext cx="630772" cy="63077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66732" y="2258481"/>
            <a:ext cx="630772" cy="63077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7301" y="2241547"/>
            <a:ext cx="630772" cy="63077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2900" y="2548466"/>
            <a:ext cx="630772" cy="63077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7767" y="1761066"/>
            <a:ext cx="630772" cy="63077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286753" y="4465283"/>
            <a:ext cx="1467119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269819" y="4456816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Verification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86753" y="4964469"/>
            <a:ext cx="1458651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>
          <a:xfrm>
            <a:off x="265141" y="4947535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|SC| = 1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850972" y="4464052"/>
            <a:ext cx="1467119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1834038" y="4455585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Typestate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850972" y="4963238"/>
            <a:ext cx="1458651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>
          <a:xfrm>
            <a:off x="1829360" y="4946304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|SC| = 2+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410644" y="4464052"/>
            <a:ext cx="1467119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>
          <a:xfrm>
            <a:off x="3393710" y="4455585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API Protocol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410644" y="4963238"/>
            <a:ext cx="1458651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3389032" y="4946304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|SC| = 3+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285316" y="3627877"/>
            <a:ext cx="3655482" cy="1083823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>
          <a:xfrm>
            <a:off x="5285316" y="3661755"/>
            <a:ext cx="3655482" cy="948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Automatically </a:t>
            </a:r>
            <a:r>
              <a:rPr lang="en-US" altLang="zh-CN" sz="1800" dirty="0" smtClean="0">
                <a:solidFill>
                  <a:srgbClr val="800000"/>
                </a:solidFill>
                <a:latin typeface="Comic Sans MS"/>
                <a:cs typeface="Comic Sans MS"/>
              </a:rPr>
              <a:t>lengthen </a:t>
            </a:r>
            <a:r>
              <a:rPr lang="en-US" altLang="zh-CN" sz="1800" b="1" dirty="0" smtClean="0">
                <a:solidFill>
                  <a:srgbClr val="800000"/>
                </a:solidFill>
                <a:latin typeface="Comic Sans MS"/>
                <a:cs typeface="Comic Sans MS"/>
              </a:rPr>
              <a:t>ANY</a:t>
            </a:r>
            <a:r>
              <a:rPr lang="en-US" altLang="zh-CN" sz="1800" dirty="0" smtClean="0">
                <a:solidFill>
                  <a:srgbClr val="800000"/>
                </a:solidFill>
                <a:latin typeface="Comic Sans MS"/>
                <a:cs typeface="Comic Sans MS"/>
              </a:rPr>
              <a:t> given SC soundly</a:t>
            </a:r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, regardless of the given clients?</a:t>
            </a:r>
          </a:p>
        </p:txBody>
      </p:sp>
      <p:sp>
        <p:nvSpPr>
          <p:cNvPr id="40" name="Down Arrow 39"/>
          <p:cNvSpPr/>
          <p:nvPr/>
        </p:nvSpPr>
        <p:spPr>
          <a:xfrm>
            <a:off x="6824511" y="3204632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285316" y="1998123"/>
            <a:ext cx="3655482" cy="1104993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>
          <a:xfrm>
            <a:off x="5285316" y="2032000"/>
            <a:ext cx="3655482" cy="982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Generally, </a:t>
            </a:r>
            <a:r>
              <a:rPr lang="en-US" altLang="zh-CN" sz="1800" dirty="0" smtClean="0">
                <a:solidFill>
                  <a:schemeClr val="tx1"/>
                </a:solidFill>
                <a:latin typeface="Comic Sans MS"/>
                <a:cs typeface="Comic Sans MS"/>
              </a:rPr>
              <a:t>the</a:t>
            </a:r>
            <a:r>
              <a:rPr lang="en-US" altLang="zh-CN" sz="1800" dirty="0" smtClean="0">
                <a:solidFill>
                  <a:srgbClr val="800000"/>
                </a:solidFill>
                <a:latin typeface="Comic Sans MS"/>
                <a:cs typeface="Comic Sans MS"/>
              </a:rPr>
              <a:t> longer</a:t>
            </a:r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a SC is, the </a:t>
            </a:r>
            <a:r>
              <a:rPr lang="en-US" altLang="zh-CN" sz="1800" dirty="0" smtClean="0">
                <a:solidFill>
                  <a:srgbClr val="800000"/>
                </a:solidFill>
                <a:latin typeface="Comic Sans MS"/>
                <a:cs typeface="Comic Sans MS"/>
              </a:rPr>
              <a:t>more precise </a:t>
            </a:r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program tailoring would be.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352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Generality of Program Tailoring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13" y="1358900"/>
            <a:ext cx="990600" cy="27813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1518" y="1358900"/>
            <a:ext cx="990600" cy="27813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2082" y="1341966"/>
            <a:ext cx="1066800" cy="27813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9636" y="2573867"/>
            <a:ext cx="630772" cy="63077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373" y="2573867"/>
            <a:ext cx="630772" cy="63077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66732" y="2258481"/>
            <a:ext cx="630772" cy="63077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7301" y="2241547"/>
            <a:ext cx="630772" cy="63077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2900" y="2548466"/>
            <a:ext cx="630772" cy="63077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7767" y="1761066"/>
            <a:ext cx="630772" cy="63077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286753" y="4465283"/>
            <a:ext cx="1467119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269819" y="4456816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Verification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86753" y="4964469"/>
            <a:ext cx="1458651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>
          <a:xfrm>
            <a:off x="265141" y="4947535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|SC| = 1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850972" y="4464052"/>
            <a:ext cx="1467119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1834038" y="4455585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Typestate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850972" y="4963238"/>
            <a:ext cx="1458651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>
          <a:xfrm>
            <a:off x="1829360" y="4946304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|SC| = 2+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410644" y="4464052"/>
            <a:ext cx="1467119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>
          <a:xfrm>
            <a:off x="3393710" y="4455585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API Protocol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410644" y="4963238"/>
            <a:ext cx="1458651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3389032" y="4946304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|SC| = 3+</a:t>
            </a:r>
          </a:p>
        </p:txBody>
      </p:sp>
      <p:sp>
        <p:nvSpPr>
          <p:cNvPr id="40" name="Down Arrow 39"/>
          <p:cNvSpPr/>
          <p:nvPr/>
        </p:nvSpPr>
        <p:spPr>
          <a:xfrm>
            <a:off x="6824511" y="3204632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408616" y="5323289"/>
            <a:ext cx="1313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873017" y="5778708"/>
            <a:ext cx="2373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(SC Extension)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285316" y="1998123"/>
            <a:ext cx="3655482" cy="1104993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3"/>
          <p:cNvSpPr txBox="1">
            <a:spLocks noChangeArrowheads="1"/>
          </p:cNvSpPr>
          <p:nvPr/>
        </p:nvSpPr>
        <p:spPr>
          <a:xfrm>
            <a:off x="5285316" y="2032000"/>
            <a:ext cx="3655482" cy="982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Generally, </a:t>
            </a:r>
            <a:r>
              <a:rPr lang="en-US" altLang="zh-CN" sz="1800" dirty="0" smtClean="0">
                <a:solidFill>
                  <a:schemeClr val="tx1"/>
                </a:solidFill>
                <a:latin typeface="Comic Sans MS"/>
                <a:cs typeface="Comic Sans MS"/>
              </a:rPr>
              <a:t>the</a:t>
            </a:r>
            <a:r>
              <a:rPr lang="en-US" altLang="zh-CN" sz="1800" dirty="0" smtClean="0">
                <a:solidFill>
                  <a:srgbClr val="800000"/>
                </a:solidFill>
                <a:latin typeface="Comic Sans MS"/>
                <a:cs typeface="Comic Sans MS"/>
              </a:rPr>
              <a:t> longer</a:t>
            </a:r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a SC is, the </a:t>
            </a:r>
            <a:r>
              <a:rPr lang="en-US" altLang="zh-CN" sz="1800" dirty="0" smtClean="0">
                <a:solidFill>
                  <a:srgbClr val="800000"/>
                </a:solidFill>
                <a:latin typeface="Comic Sans MS"/>
                <a:cs typeface="Comic Sans MS"/>
              </a:rPr>
              <a:t>more precise </a:t>
            </a:r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program tailoring would be.</a:t>
            </a:r>
          </a:p>
        </p:txBody>
      </p:sp>
      <p:sp>
        <p:nvSpPr>
          <p:cNvPr id="45" name="Rectangle 44"/>
          <p:cNvSpPr/>
          <p:nvPr/>
        </p:nvSpPr>
        <p:spPr>
          <a:xfrm>
            <a:off x="5285316" y="3627877"/>
            <a:ext cx="3655482" cy="1083823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3"/>
          <p:cNvSpPr txBox="1">
            <a:spLocks noChangeArrowheads="1"/>
          </p:cNvSpPr>
          <p:nvPr/>
        </p:nvSpPr>
        <p:spPr>
          <a:xfrm>
            <a:off x="5285316" y="3661755"/>
            <a:ext cx="3655482" cy="948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Automatically </a:t>
            </a:r>
            <a:r>
              <a:rPr lang="en-US" altLang="zh-CN" sz="1800" dirty="0" smtClean="0">
                <a:solidFill>
                  <a:srgbClr val="800000"/>
                </a:solidFill>
                <a:latin typeface="Comic Sans MS"/>
                <a:cs typeface="Comic Sans MS"/>
              </a:rPr>
              <a:t>lengthen </a:t>
            </a:r>
            <a:r>
              <a:rPr lang="en-US" altLang="zh-CN" sz="1800" b="1" dirty="0" smtClean="0">
                <a:solidFill>
                  <a:srgbClr val="800000"/>
                </a:solidFill>
                <a:latin typeface="Comic Sans MS"/>
                <a:cs typeface="Comic Sans MS"/>
              </a:rPr>
              <a:t>ANY</a:t>
            </a:r>
            <a:r>
              <a:rPr lang="en-US" altLang="zh-CN" sz="1800" dirty="0" smtClean="0">
                <a:solidFill>
                  <a:srgbClr val="800000"/>
                </a:solidFill>
                <a:latin typeface="Comic Sans MS"/>
                <a:cs typeface="Comic Sans MS"/>
              </a:rPr>
              <a:t> given SC soundly</a:t>
            </a:r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, regardless of the given clients?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789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2688162" y="159312"/>
            <a:ext cx="394667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0000"/>
                </a:solidFill>
                <a:latin typeface="Arial"/>
                <a:cs typeface="Arial"/>
              </a:rPr>
              <a:t>Overview of Tailor</a:t>
            </a:r>
            <a:endParaRPr lang="en-US" altLang="zh-CN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666" y="2261288"/>
            <a:ext cx="9330267" cy="1680524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3107267" y="2820560"/>
            <a:ext cx="1380066" cy="981554"/>
          </a:xfrm>
          <a:prstGeom prst="ellipse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292882" y="3817569"/>
            <a:ext cx="1313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002216" y="3817571"/>
            <a:ext cx="1592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SC-DFA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099638" y="2565400"/>
            <a:ext cx="2815166" cy="1236714"/>
          </a:xfrm>
          <a:prstGeom prst="ellipse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913105" y="3810581"/>
            <a:ext cx="474084" cy="523094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975391" y="3845828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1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5630904" y="3815528"/>
            <a:ext cx="474084" cy="523094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5693190" y="3850775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953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3953233" y="363114"/>
            <a:ext cx="1313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7189" y="363114"/>
            <a:ext cx="474084" cy="523094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3449475" y="398361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1</a:t>
            </a:r>
          </a:p>
        </p:txBody>
      </p:sp>
      <p:sp>
        <p:nvSpPr>
          <p:cNvPr id="6" name="Rectangle 5"/>
          <p:cNvSpPr/>
          <p:nvPr/>
        </p:nvSpPr>
        <p:spPr>
          <a:xfrm>
            <a:off x="5285316" y="1998124"/>
            <a:ext cx="3655482" cy="448744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285316" y="2032000"/>
            <a:ext cx="3655482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SC: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6824511" y="2544231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01443" y="2968501"/>
            <a:ext cx="1411227" cy="523220"/>
          </a:xfrm>
          <a:prstGeom prst="rect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75580" y="2968501"/>
            <a:ext cx="14661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6816043" y="3594097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259915" y="4017419"/>
            <a:ext cx="3655482" cy="107951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5259915" y="4051295"/>
            <a:ext cx="3655482" cy="1045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Extended SC: </a:t>
            </a:r>
          </a:p>
          <a:p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8000"/>
              </a:solidFill>
              <a:latin typeface="Arial"/>
              <a:cs typeface="Arial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2700" y="4567767"/>
            <a:ext cx="825500" cy="13589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725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3953233" y="363114"/>
            <a:ext cx="1313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7189" y="363114"/>
            <a:ext cx="474084" cy="523094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3449475" y="398361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1</a:t>
            </a:r>
          </a:p>
        </p:txBody>
      </p:sp>
      <p:sp>
        <p:nvSpPr>
          <p:cNvPr id="6" name="Rectangle 5"/>
          <p:cNvSpPr/>
          <p:nvPr/>
        </p:nvSpPr>
        <p:spPr>
          <a:xfrm>
            <a:off x="5285316" y="1998124"/>
            <a:ext cx="3655482" cy="448744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285316" y="2032000"/>
            <a:ext cx="3655482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SC: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6824511" y="2544231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01443" y="2968501"/>
            <a:ext cx="1411227" cy="523220"/>
          </a:xfrm>
          <a:prstGeom prst="rect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75580" y="2968501"/>
            <a:ext cx="14661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6816043" y="3594097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259915" y="4017419"/>
            <a:ext cx="3655482" cy="107951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5259915" y="4051295"/>
            <a:ext cx="3655482" cy="1045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Extended SC: </a:t>
            </a:r>
          </a:p>
          <a:p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8000"/>
              </a:solidFill>
              <a:latin typeface="Arial"/>
              <a:cs typeface="Arial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465" y="4246034"/>
            <a:ext cx="1371600" cy="16891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616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24973"/>
            <a:ext cx="4432300" cy="31115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953233" y="363114"/>
            <a:ext cx="1313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7189" y="363114"/>
            <a:ext cx="474084" cy="523094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3449475" y="398361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1</a:t>
            </a:r>
          </a:p>
        </p:txBody>
      </p:sp>
      <p:sp>
        <p:nvSpPr>
          <p:cNvPr id="6" name="Rectangle 5"/>
          <p:cNvSpPr/>
          <p:nvPr/>
        </p:nvSpPr>
        <p:spPr>
          <a:xfrm>
            <a:off x="5285316" y="1998124"/>
            <a:ext cx="3655482" cy="448744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285316" y="2032000"/>
            <a:ext cx="3655482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SC: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6824511" y="2544231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01443" y="2968501"/>
            <a:ext cx="1411227" cy="523220"/>
          </a:xfrm>
          <a:prstGeom prst="rect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75580" y="2968501"/>
            <a:ext cx="14661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6816043" y="3594097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259915" y="4017419"/>
            <a:ext cx="3655482" cy="107951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5259915" y="4051295"/>
            <a:ext cx="3655482" cy="1045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Extended SC: </a:t>
            </a:r>
          </a:p>
          <a:p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521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24973"/>
            <a:ext cx="4432300" cy="31115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953233" y="363114"/>
            <a:ext cx="1313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7189" y="363114"/>
            <a:ext cx="474084" cy="523094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3449475" y="398361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1</a:t>
            </a:r>
          </a:p>
        </p:txBody>
      </p:sp>
      <p:sp>
        <p:nvSpPr>
          <p:cNvPr id="6" name="Rectangle 5"/>
          <p:cNvSpPr/>
          <p:nvPr/>
        </p:nvSpPr>
        <p:spPr>
          <a:xfrm>
            <a:off x="5285316" y="1998124"/>
            <a:ext cx="3655482" cy="448744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285316" y="2032000"/>
            <a:ext cx="3655482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SC: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6824511" y="2544231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01443" y="2968501"/>
            <a:ext cx="1411227" cy="523220"/>
          </a:xfrm>
          <a:prstGeom prst="rect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75580" y="2968501"/>
            <a:ext cx="14661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6816043" y="3594097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259915" y="4017419"/>
            <a:ext cx="3655482" cy="107951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5259915" y="4051295"/>
            <a:ext cx="3655482" cy="1045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Extended SC: </a:t>
            </a:r>
          </a:p>
          <a:p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643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00" y="2824973"/>
            <a:ext cx="4432300" cy="31115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953233" y="363114"/>
            <a:ext cx="1313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7189" y="363114"/>
            <a:ext cx="474084" cy="523094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3449475" y="398361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1</a:t>
            </a:r>
          </a:p>
        </p:txBody>
      </p:sp>
      <p:sp>
        <p:nvSpPr>
          <p:cNvPr id="6" name="Rectangle 5"/>
          <p:cNvSpPr/>
          <p:nvPr/>
        </p:nvSpPr>
        <p:spPr>
          <a:xfrm>
            <a:off x="5285316" y="1998124"/>
            <a:ext cx="3655482" cy="448744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285316" y="2032000"/>
            <a:ext cx="3655482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SC: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6824511" y="2544231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01443" y="2968501"/>
            <a:ext cx="1411227" cy="523220"/>
          </a:xfrm>
          <a:prstGeom prst="rect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75580" y="2968501"/>
            <a:ext cx="14661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6816043" y="3594097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259915" y="4017419"/>
            <a:ext cx="3655482" cy="107951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5259915" y="4051295"/>
            <a:ext cx="3655482" cy="1045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Extended SC: </a:t>
            </a:r>
          </a:p>
          <a:p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new </a:t>
            </a:r>
            <a:r>
              <a:rPr lang="en-US" altLang="zh-CN" sz="1800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P()</a:t>
            </a:r>
            <a:r>
              <a:rPr lang="en-US" altLang="zh-CN" sz="1800" dirty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//2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en-US" altLang="zh-CN" sz="1800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88713" y="4693724"/>
            <a:ext cx="15917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new </a:t>
            </a:r>
            <a:r>
              <a:rPr lang="en-US" altLang="zh-CN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P()</a:t>
            </a:r>
            <a:r>
              <a:rPr lang="en-US" altLang="zh-CN" dirty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/</a:t>
            </a:r>
            <a:r>
              <a:rPr lang="en-US" altLang="zh-CN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/1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 rot="19456999">
            <a:off x="7066640" y="4642434"/>
            <a:ext cx="410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240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00" y="2824973"/>
            <a:ext cx="4572000" cy="31115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953233" y="363114"/>
            <a:ext cx="1313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7189" y="363114"/>
            <a:ext cx="474084" cy="523094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3449475" y="398361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1</a:t>
            </a:r>
          </a:p>
        </p:txBody>
      </p:sp>
      <p:sp>
        <p:nvSpPr>
          <p:cNvPr id="6" name="Rectangle 5"/>
          <p:cNvSpPr/>
          <p:nvPr/>
        </p:nvSpPr>
        <p:spPr>
          <a:xfrm>
            <a:off x="5285316" y="1998124"/>
            <a:ext cx="3655482" cy="448744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285316" y="2032000"/>
            <a:ext cx="3655482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SC: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6824511" y="2544231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01443" y="2968501"/>
            <a:ext cx="1411227" cy="523220"/>
          </a:xfrm>
          <a:prstGeom prst="rect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75580" y="2968501"/>
            <a:ext cx="14661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6816043" y="3594097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259915" y="4017419"/>
            <a:ext cx="3655482" cy="107951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5259915" y="4051295"/>
            <a:ext cx="3655482" cy="1045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Extended SC: </a:t>
            </a:r>
          </a:p>
          <a:p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new </a:t>
            </a:r>
            <a:r>
              <a:rPr lang="en-US" altLang="zh-CN" sz="1800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P()</a:t>
            </a:r>
            <a:r>
              <a:rPr lang="en-US" altLang="zh-CN" sz="1800" dirty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//2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en-US" altLang="zh-CN" sz="1800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88713" y="4693724"/>
            <a:ext cx="15917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new </a:t>
            </a:r>
            <a:r>
              <a:rPr lang="en-US" altLang="zh-CN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P()</a:t>
            </a:r>
            <a:r>
              <a:rPr lang="en-US" altLang="zh-CN" dirty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/</a:t>
            </a:r>
            <a:r>
              <a:rPr lang="en-US" altLang="zh-CN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/1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 rot="19456999">
            <a:off x="7066640" y="4642434"/>
            <a:ext cx="410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93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Program Slicing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193922" y="3608202"/>
            <a:ext cx="3909549" cy="1547838"/>
            <a:chOff x="4733045" y="1914907"/>
            <a:chExt cx="3909549" cy="1547838"/>
          </a:xfrm>
        </p:grpSpPr>
        <p:grpSp>
          <p:nvGrpSpPr>
            <p:cNvPr id="22" name="Group 21"/>
            <p:cNvGrpSpPr/>
            <p:nvPr/>
          </p:nvGrpSpPr>
          <p:grpSpPr>
            <a:xfrm>
              <a:off x="5020923" y="1916508"/>
              <a:ext cx="1391350" cy="460631"/>
              <a:chOff x="541871" y="3244333"/>
              <a:chExt cx="1391350" cy="460631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541871" y="3244333"/>
                <a:ext cx="1391350" cy="460631"/>
              </a:xfrm>
              <a:prstGeom prst="rect">
                <a:avLst/>
              </a:prstGeom>
              <a:solidFill>
                <a:srgbClr val="F2F5D5">
                  <a:alpha val="79000"/>
                </a:srgb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" name="Rectangle 1"/>
              <p:cNvSpPr/>
              <p:nvPr/>
            </p:nvSpPr>
            <p:spPr>
              <a:xfrm>
                <a:off x="601140" y="3251199"/>
                <a:ext cx="128777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Debugging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4770461" y="2995671"/>
              <a:ext cx="1663522" cy="460631"/>
              <a:chOff x="859549" y="5151513"/>
              <a:chExt cx="1663522" cy="460631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859549" y="5151513"/>
                <a:ext cx="1663522" cy="460631"/>
              </a:xfrm>
              <a:prstGeom prst="rect">
                <a:avLst/>
              </a:prstGeom>
              <a:solidFill>
                <a:srgbClr val="F2F5D5">
                  <a:alpha val="79000"/>
                </a:srgb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931334" y="5180229"/>
                <a:ext cx="15321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Maintenance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7143617" y="2458378"/>
              <a:ext cx="1498977" cy="460631"/>
              <a:chOff x="1569340" y="5310200"/>
              <a:chExt cx="1498977" cy="460631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1569340" y="5310200"/>
                <a:ext cx="1498977" cy="460631"/>
              </a:xfrm>
              <a:prstGeom prst="rect">
                <a:avLst/>
              </a:prstGeom>
              <a:solidFill>
                <a:srgbClr val="F2F5D5">
                  <a:alpha val="79000"/>
                </a:srgb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1597166" y="5355729"/>
                <a:ext cx="14711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Verification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487283" y="3000817"/>
              <a:ext cx="1634063" cy="460631"/>
              <a:chOff x="4800603" y="5250933"/>
              <a:chExt cx="1634063" cy="460631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4800603" y="5250933"/>
                <a:ext cx="1634063" cy="460631"/>
              </a:xfrm>
              <a:prstGeom prst="rect">
                <a:avLst/>
              </a:prstGeom>
              <a:solidFill>
                <a:srgbClr val="F2F5D5">
                  <a:alpha val="79000"/>
                </a:srgb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842938" y="5293496"/>
                <a:ext cx="156785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Optimization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4733045" y="2458378"/>
              <a:ext cx="1223602" cy="460631"/>
              <a:chOff x="4762331" y="5070047"/>
              <a:chExt cx="1223602" cy="460631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4762331" y="5070047"/>
                <a:ext cx="1223602" cy="460631"/>
              </a:xfrm>
              <a:prstGeom prst="rect">
                <a:avLst/>
              </a:prstGeom>
              <a:solidFill>
                <a:srgbClr val="F2F5D5">
                  <a:alpha val="79000"/>
                </a:srgb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846997" y="5115697"/>
                <a:ext cx="106527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Analysis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6010331" y="2458378"/>
              <a:ext cx="1078741" cy="460631"/>
              <a:chOff x="4618397" y="4084130"/>
              <a:chExt cx="1078741" cy="460631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618397" y="4084130"/>
                <a:ext cx="1078741" cy="460631"/>
              </a:xfrm>
              <a:prstGeom prst="rect">
                <a:avLst/>
              </a:prstGeom>
              <a:solidFill>
                <a:srgbClr val="F2F5D5">
                  <a:alpha val="79000"/>
                </a:srgb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640668" y="4117998"/>
                <a:ext cx="99720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Testing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6470699" y="1914907"/>
              <a:ext cx="1836922" cy="460631"/>
              <a:chOff x="5198538" y="1915067"/>
              <a:chExt cx="1836922" cy="460631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5198538" y="1915067"/>
                <a:ext cx="1836922" cy="460631"/>
              </a:xfrm>
              <a:prstGeom prst="rect">
                <a:avLst/>
              </a:prstGeom>
              <a:solidFill>
                <a:srgbClr val="F2F5D5">
                  <a:alpha val="79000"/>
                </a:srgb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5257806" y="1948700"/>
                <a:ext cx="175225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Understanding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8174115" y="2853302"/>
              <a:ext cx="443078" cy="609443"/>
              <a:chOff x="5898861" y="3852443"/>
              <a:chExt cx="443078" cy="609443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5898861" y="4001255"/>
                <a:ext cx="443078" cy="460631"/>
              </a:xfrm>
              <a:prstGeom prst="rect">
                <a:avLst/>
              </a:prstGeom>
              <a:solidFill>
                <a:srgbClr val="F2F5D5">
                  <a:alpha val="79000"/>
                </a:srgb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5914793" y="3852443"/>
                <a:ext cx="42714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…</a:t>
                </a:r>
                <a:endParaRPr lang="en-US" altLang="zh-CN" sz="2800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</p:grpSp>
      <p:grpSp>
        <p:nvGrpSpPr>
          <p:cNvPr id="104" name="Group 103"/>
          <p:cNvGrpSpPr/>
          <p:nvPr/>
        </p:nvGrpSpPr>
        <p:grpSpPr>
          <a:xfrm>
            <a:off x="4230471" y="3594177"/>
            <a:ext cx="4729775" cy="1561863"/>
            <a:chOff x="3933875" y="3605640"/>
            <a:chExt cx="4729775" cy="1561863"/>
          </a:xfrm>
        </p:grpSpPr>
        <p:grpSp>
          <p:nvGrpSpPr>
            <p:cNvPr id="103" name="Group 102"/>
            <p:cNvGrpSpPr/>
            <p:nvPr/>
          </p:nvGrpSpPr>
          <p:grpSpPr>
            <a:xfrm>
              <a:off x="4978619" y="3605640"/>
              <a:ext cx="2737841" cy="460631"/>
              <a:chOff x="4319693" y="3626391"/>
              <a:chExt cx="2737841" cy="460631"/>
            </a:xfrm>
          </p:grpSpPr>
          <p:sp>
            <p:nvSpPr>
              <p:cNvPr id="63" name="Rectangle 62"/>
              <p:cNvSpPr/>
              <p:nvPr/>
            </p:nvSpPr>
            <p:spPr>
              <a:xfrm>
                <a:off x="4319693" y="3626391"/>
                <a:ext cx="2712439" cy="46063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79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4345095" y="3655107"/>
                <a:ext cx="27124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Programming Languages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sp>
          <p:nvSpPr>
            <p:cNvPr id="65" name="Rectangle 64"/>
            <p:cNvSpPr/>
            <p:nvPr/>
          </p:nvSpPr>
          <p:spPr>
            <a:xfrm>
              <a:off x="3933875" y="4160535"/>
              <a:ext cx="2501782" cy="460631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79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933875" y="4189251"/>
              <a:ext cx="25017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Software Engineering</a:t>
              </a:r>
              <a:endParaRPr lang="en-US" altLang="zh-CN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5493431" y="4706872"/>
              <a:ext cx="2891128" cy="460631"/>
              <a:chOff x="6708057" y="4145158"/>
              <a:chExt cx="2891128" cy="460631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6708057" y="4145158"/>
                <a:ext cx="2891128" cy="46063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79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6743716" y="4173874"/>
                <a:ext cx="28554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Cryptography &amp; Security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7544946" y="4163691"/>
              <a:ext cx="1118704" cy="460631"/>
              <a:chOff x="2377684" y="5940458"/>
              <a:chExt cx="1118704" cy="460631"/>
            </a:xfrm>
          </p:grpSpPr>
          <p:sp>
            <p:nvSpPr>
              <p:cNvPr id="69" name="Rectangle 68"/>
              <p:cNvSpPr/>
              <p:nvPr/>
            </p:nvSpPr>
            <p:spPr>
              <a:xfrm>
                <a:off x="2377684" y="5940458"/>
                <a:ext cx="1118703" cy="46063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79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2377685" y="5969174"/>
                <a:ext cx="111870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Network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102" name="Group 101"/>
            <p:cNvGrpSpPr/>
            <p:nvPr/>
          </p:nvGrpSpPr>
          <p:grpSpPr>
            <a:xfrm>
              <a:off x="4241959" y="4706872"/>
              <a:ext cx="1190162" cy="460631"/>
              <a:chOff x="7165548" y="3629706"/>
              <a:chExt cx="1190162" cy="460631"/>
            </a:xfrm>
          </p:grpSpPr>
          <p:sp>
            <p:nvSpPr>
              <p:cNvPr id="71" name="Rectangle 70"/>
              <p:cNvSpPr/>
              <p:nvPr/>
            </p:nvSpPr>
            <p:spPr>
              <a:xfrm>
                <a:off x="7165548" y="3629706"/>
                <a:ext cx="1190162" cy="46063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79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7165548" y="3658422"/>
                <a:ext cx="11901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Database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6493759" y="4163691"/>
              <a:ext cx="991791" cy="460631"/>
              <a:chOff x="4020408" y="5694810"/>
              <a:chExt cx="991791" cy="460631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4020408" y="5694810"/>
                <a:ext cx="991791" cy="46063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79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4020409" y="5723526"/>
                <a:ext cx="9917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System</a:t>
                </a:r>
                <a:endParaRPr lang="en-US" altLang="zh-CN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</p:grpSp>
      <p:grpSp>
        <p:nvGrpSpPr>
          <p:cNvPr id="107" name="Group 106"/>
          <p:cNvGrpSpPr/>
          <p:nvPr/>
        </p:nvGrpSpPr>
        <p:grpSpPr>
          <a:xfrm>
            <a:off x="3466647" y="2084527"/>
            <a:ext cx="1949991" cy="460631"/>
            <a:chOff x="1049869" y="1940308"/>
            <a:chExt cx="1949991" cy="460631"/>
          </a:xfrm>
        </p:grpSpPr>
        <p:sp>
          <p:nvSpPr>
            <p:cNvPr id="108" name="Rectangle 107"/>
            <p:cNvSpPr/>
            <p:nvPr/>
          </p:nvSpPr>
          <p:spPr>
            <a:xfrm>
              <a:off x="1049869" y="1940308"/>
              <a:ext cx="1913466" cy="460631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79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1104603" y="1973969"/>
              <a:ext cx="189525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Program slicing</a:t>
              </a:r>
              <a:endParaRPr lang="en-US" altLang="zh-CN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2794465" y="2706212"/>
            <a:ext cx="3288386" cy="460631"/>
            <a:chOff x="426450" y="3704963"/>
            <a:chExt cx="3294255" cy="460631"/>
          </a:xfrm>
        </p:grpSpPr>
        <p:sp>
          <p:nvSpPr>
            <p:cNvPr id="113" name="Rectangle 112"/>
            <p:cNvSpPr/>
            <p:nvPr/>
          </p:nvSpPr>
          <p:spPr>
            <a:xfrm>
              <a:off x="426450" y="3704963"/>
              <a:ext cx="3223133" cy="460631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79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426451" y="3744721"/>
              <a:ext cx="32942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[Weiser 1981] citation: 3950</a:t>
              </a:r>
              <a:endParaRPr lang="en-US" altLang="zh-CN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43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8573"/>
            <a:ext cx="4572000" cy="47879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953233" y="363114"/>
            <a:ext cx="1313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7189" y="363114"/>
            <a:ext cx="474084" cy="523094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3449475" y="398361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1</a:t>
            </a:r>
          </a:p>
        </p:txBody>
      </p:sp>
      <p:sp>
        <p:nvSpPr>
          <p:cNvPr id="6" name="Rectangle 5"/>
          <p:cNvSpPr/>
          <p:nvPr/>
        </p:nvSpPr>
        <p:spPr>
          <a:xfrm>
            <a:off x="5285316" y="1998124"/>
            <a:ext cx="3655482" cy="448744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285316" y="2032000"/>
            <a:ext cx="3655482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SC: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6824511" y="2544231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01443" y="2968501"/>
            <a:ext cx="1411227" cy="523220"/>
          </a:xfrm>
          <a:prstGeom prst="rect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75580" y="2968501"/>
            <a:ext cx="14661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6816043" y="3594097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259915" y="4017419"/>
            <a:ext cx="3655482" cy="107951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5259915" y="4051295"/>
            <a:ext cx="3655482" cy="1045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Extended SC: </a:t>
            </a:r>
          </a:p>
          <a:p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new </a:t>
            </a:r>
            <a:r>
              <a:rPr lang="en-US" altLang="zh-CN" sz="1800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P()</a:t>
            </a:r>
            <a:r>
              <a:rPr lang="en-US" altLang="zh-CN" sz="1800" dirty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//2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en-US" altLang="zh-CN" sz="1800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88713" y="4693724"/>
            <a:ext cx="15917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new </a:t>
            </a:r>
            <a:r>
              <a:rPr lang="en-US" altLang="zh-CN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P()</a:t>
            </a:r>
            <a:r>
              <a:rPr lang="en-US" altLang="zh-CN" dirty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/</a:t>
            </a:r>
            <a:r>
              <a:rPr lang="en-US" altLang="zh-CN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/1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 rot="19456999">
            <a:off x="7066640" y="4642434"/>
            <a:ext cx="410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39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8573"/>
            <a:ext cx="4572000" cy="47879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953233" y="363114"/>
            <a:ext cx="1313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7189" y="363114"/>
            <a:ext cx="474084" cy="523094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3449475" y="398361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1</a:t>
            </a:r>
          </a:p>
        </p:txBody>
      </p:sp>
      <p:sp>
        <p:nvSpPr>
          <p:cNvPr id="6" name="Rectangle 5"/>
          <p:cNvSpPr/>
          <p:nvPr/>
        </p:nvSpPr>
        <p:spPr>
          <a:xfrm>
            <a:off x="5285316" y="1998124"/>
            <a:ext cx="3655482" cy="448744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285316" y="2032000"/>
            <a:ext cx="3655482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SC: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6824511" y="2544231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01443" y="2968501"/>
            <a:ext cx="1411227" cy="523220"/>
          </a:xfrm>
          <a:prstGeom prst="rect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75580" y="2968501"/>
            <a:ext cx="14661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6816043" y="3594097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259915" y="4017419"/>
            <a:ext cx="3655482" cy="107951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5259915" y="4051295"/>
            <a:ext cx="3655482" cy="1045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Extended SC: </a:t>
            </a:r>
          </a:p>
          <a:p>
            <a:r>
              <a:rPr lang="en-US" altLang="zh-CN" sz="1800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new Q(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)</a:t>
            </a:r>
            <a:r>
              <a:rPr lang="en-US" altLang="zh-CN" sz="1800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en-US" altLang="zh-CN" sz="1800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new </a:t>
            </a:r>
            <a:r>
              <a:rPr lang="en-US" altLang="zh-CN" sz="1800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P()</a:t>
            </a:r>
            <a:r>
              <a:rPr lang="en-US" altLang="zh-CN" sz="1800" dirty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//2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en-US" altLang="zh-CN" sz="1800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271737" y="4676796"/>
            <a:ext cx="15917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new </a:t>
            </a:r>
            <a:r>
              <a:rPr lang="en-US" altLang="zh-CN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P()</a:t>
            </a:r>
            <a:r>
              <a:rPr lang="en-US" altLang="zh-CN" dirty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/</a:t>
            </a:r>
            <a:r>
              <a:rPr lang="en-US" altLang="zh-CN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/1 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9456999">
            <a:off x="7649621" y="4642433"/>
            <a:ext cx="410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926676" y="4609060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…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002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46971"/>
            <a:ext cx="4572000" cy="48895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953233" y="363114"/>
            <a:ext cx="1313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7189" y="363114"/>
            <a:ext cx="474084" cy="523094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3449475" y="398361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1</a:t>
            </a:r>
          </a:p>
        </p:txBody>
      </p:sp>
      <p:sp>
        <p:nvSpPr>
          <p:cNvPr id="6" name="Rectangle 5"/>
          <p:cNvSpPr/>
          <p:nvPr/>
        </p:nvSpPr>
        <p:spPr>
          <a:xfrm>
            <a:off x="5285316" y="1998124"/>
            <a:ext cx="3655482" cy="448744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285316" y="2032000"/>
            <a:ext cx="3655482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SC: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6824511" y="2544231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01443" y="2968501"/>
            <a:ext cx="1411227" cy="523220"/>
          </a:xfrm>
          <a:prstGeom prst="rect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75580" y="2968501"/>
            <a:ext cx="14661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6816043" y="3594097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259915" y="4017419"/>
            <a:ext cx="3655482" cy="107951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5259915" y="4051295"/>
            <a:ext cx="3655482" cy="1045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Extended SC: </a:t>
            </a:r>
          </a:p>
          <a:p>
            <a:r>
              <a:rPr lang="en-US" altLang="zh-CN" sz="1800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new Q(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)</a:t>
            </a:r>
            <a:r>
              <a:rPr lang="en-US" altLang="zh-CN" sz="1800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en-US" altLang="zh-CN" sz="1800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new </a:t>
            </a:r>
            <a:r>
              <a:rPr lang="en-US" altLang="zh-CN" sz="1800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P()</a:t>
            </a:r>
            <a:r>
              <a:rPr lang="en-US" altLang="zh-CN" sz="1800" dirty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//2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en-US" altLang="zh-CN" sz="1800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B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A</a:t>
            </a:r>
            <a:endParaRPr lang="en-US" altLang="zh-CN" sz="1800" dirty="0" smtClean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271737" y="4676796"/>
            <a:ext cx="15917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new </a:t>
            </a:r>
            <a:r>
              <a:rPr lang="en-US" altLang="zh-CN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P()</a:t>
            </a:r>
            <a:r>
              <a:rPr lang="en-US" altLang="zh-CN" dirty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/</a:t>
            </a:r>
            <a:r>
              <a:rPr lang="en-US" altLang="zh-CN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/1 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9456999">
            <a:off x="7649621" y="4642433"/>
            <a:ext cx="410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926676" y="4609060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…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611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2688162" y="159312"/>
            <a:ext cx="394667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0000"/>
                </a:solidFill>
                <a:latin typeface="Arial"/>
                <a:cs typeface="Arial"/>
              </a:rPr>
              <a:t>Overview of Tailor</a:t>
            </a:r>
            <a:endParaRPr lang="en-US" altLang="zh-CN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666" y="2261288"/>
            <a:ext cx="9330267" cy="168052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002216" y="3817571"/>
            <a:ext cx="1592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SC-DFA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099638" y="2565400"/>
            <a:ext cx="2815166" cy="1236714"/>
          </a:xfrm>
          <a:prstGeom prst="ellipse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5630904" y="3815528"/>
            <a:ext cx="474084" cy="523094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5693190" y="3850775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95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53233" y="373361"/>
            <a:ext cx="1592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SC-DFA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7189" y="373921"/>
            <a:ext cx="474084" cy="523094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449475" y="409168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2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98967" y="1385361"/>
            <a:ext cx="2125133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dirty="0" smtClean="0">
                <a:solidFill>
                  <a:srgbClr val="000000"/>
                </a:solidFill>
                <a:latin typeface="Arial"/>
                <a:cs typeface="Arial"/>
              </a:rPr>
              <a:t>Intuition</a:t>
            </a:r>
            <a:endParaRPr lang="en-US" altLang="zh-CN" sz="36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35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53233" y="373361"/>
            <a:ext cx="1592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SC-DFA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7189" y="373921"/>
            <a:ext cx="474084" cy="523094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449475" y="409168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2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761776" y="2367742"/>
            <a:ext cx="3099496" cy="5485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400" dirty="0" smtClean="0">
                <a:solidFill>
                  <a:srgbClr val="800000"/>
                </a:solidFill>
                <a:latin typeface="Arial"/>
                <a:cs typeface="Arial"/>
              </a:rPr>
              <a:t>Bottom-Up Analysis</a:t>
            </a:r>
            <a:endParaRPr lang="en-US" altLang="zh-CN" sz="2400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798662" y="4096666"/>
            <a:ext cx="3099497" cy="5485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400" dirty="0" smtClean="0">
                <a:solidFill>
                  <a:srgbClr val="800000"/>
                </a:solidFill>
                <a:latin typeface="Arial"/>
                <a:cs typeface="Arial"/>
              </a:rPr>
              <a:t>Top-Down Analysis</a:t>
            </a:r>
            <a:endParaRPr lang="en-US" altLang="zh-CN" sz="2400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98967" y="1385361"/>
            <a:ext cx="2125133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dirty="0" smtClean="0">
                <a:solidFill>
                  <a:srgbClr val="000000"/>
                </a:solidFill>
                <a:latin typeface="Arial"/>
                <a:cs typeface="Arial"/>
              </a:rPr>
              <a:t>Intuition</a:t>
            </a:r>
            <a:endParaRPr lang="en-US" altLang="zh-CN" sz="36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07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53233" y="373361"/>
            <a:ext cx="1592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SC-DFA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7189" y="373921"/>
            <a:ext cx="474084" cy="523094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449475" y="409168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2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761776" y="2367742"/>
            <a:ext cx="3099496" cy="5485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400" dirty="0" smtClean="0">
                <a:solidFill>
                  <a:srgbClr val="800000"/>
                </a:solidFill>
                <a:latin typeface="Arial"/>
                <a:cs typeface="Arial"/>
              </a:rPr>
              <a:t>Bottom-Up Analysis</a:t>
            </a:r>
            <a:endParaRPr lang="en-US" altLang="zh-CN" sz="2400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798662" y="4096666"/>
            <a:ext cx="3099497" cy="5485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400" dirty="0" smtClean="0">
                <a:solidFill>
                  <a:srgbClr val="800000"/>
                </a:solidFill>
                <a:latin typeface="Arial"/>
                <a:cs typeface="Arial"/>
              </a:rPr>
              <a:t>Top-Down Analysis</a:t>
            </a:r>
            <a:endParaRPr lang="en-US" altLang="zh-CN" sz="2400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086747" y="3082035"/>
            <a:ext cx="7862519" cy="804344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1086747" y="3115911"/>
            <a:ext cx="7727047" cy="99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800" i="1" dirty="0" smtClean="0">
                <a:solidFill>
                  <a:srgbClr val="000000"/>
                </a:solidFill>
                <a:latin typeface="Arial"/>
                <a:cs typeface="Arial"/>
              </a:rPr>
              <a:t>Data flow fact for each ICFG node (</a:t>
            </a:r>
            <a:r>
              <a:rPr lang="en-US" altLang="zh-CN" sz="1800" i="1" dirty="0" smtClean="0">
                <a:solidFill>
                  <a:srgbClr val="800000"/>
                </a:solidFill>
                <a:latin typeface="Arial"/>
                <a:cs typeface="Arial"/>
              </a:rPr>
              <a:t>BU fact</a:t>
            </a:r>
            <a:r>
              <a:rPr lang="en-US" altLang="zh-CN" sz="1800" i="1" dirty="0" smtClean="0">
                <a:solidFill>
                  <a:srgbClr val="000000"/>
                </a:solidFill>
                <a:latin typeface="Arial"/>
                <a:cs typeface="Arial"/>
              </a:rPr>
              <a:t>): </a:t>
            </a:r>
          </a:p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At runtime, which valid (sub)sequences you may visit </a:t>
            </a:r>
            <a:r>
              <a:rPr lang="en-US" altLang="zh-CN" sz="2000" dirty="0" smtClean="0">
                <a:solidFill>
                  <a:srgbClr val="800000"/>
                </a:solidFill>
                <a:latin typeface="Arial"/>
                <a:cs typeface="Arial"/>
              </a:rPr>
              <a:t>in the future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86747" y="4817702"/>
            <a:ext cx="7862519" cy="804344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1086747" y="4851578"/>
            <a:ext cx="7862520" cy="99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800" i="1" dirty="0" smtClean="0">
                <a:solidFill>
                  <a:srgbClr val="000000"/>
                </a:solidFill>
                <a:latin typeface="Arial"/>
                <a:cs typeface="Arial"/>
              </a:rPr>
              <a:t>Data flow fact for each ICFG node (</a:t>
            </a:r>
            <a:r>
              <a:rPr lang="en-US" altLang="zh-CN" sz="1800" i="1" dirty="0" smtClean="0">
                <a:solidFill>
                  <a:srgbClr val="800000"/>
                </a:solidFill>
                <a:latin typeface="Arial"/>
                <a:cs typeface="Arial"/>
              </a:rPr>
              <a:t>TD fact</a:t>
            </a:r>
            <a:r>
              <a:rPr lang="en-US" altLang="zh-CN" sz="1800" i="1" dirty="0" smtClean="0">
                <a:solidFill>
                  <a:srgbClr val="000000"/>
                </a:solidFill>
                <a:latin typeface="Arial"/>
                <a:cs typeface="Arial"/>
              </a:rPr>
              <a:t>): </a:t>
            </a:r>
          </a:p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At runtime, which valid (sub)sequences you have visited </a:t>
            </a:r>
            <a:r>
              <a:rPr lang="en-US" altLang="zh-CN" sz="2000" dirty="0" smtClean="0">
                <a:solidFill>
                  <a:srgbClr val="800000"/>
                </a:solidFill>
                <a:latin typeface="Arial"/>
                <a:cs typeface="Arial"/>
              </a:rPr>
              <a:t>in the past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198967" y="1385361"/>
            <a:ext cx="2125133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dirty="0" smtClean="0">
                <a:solidFill>
                  <a:srgbClr val="000000"/>
                </a:solidFill>
                <a:latin typeface="Arial"/>
                <a:cs typeface="Arial"/>
              </a:rPr>
              <a:t>Intuition</a:t>
            </a:r>
            <a:endParaRPr lang="en-US" altLang="zh-CN" sz="36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683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6372" y="970493"/>
            <a:ext cx="2044700" cy="5435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53233" y="373361"/>
            <a:ext cx="1592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SC-DFA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7189" y="373921"/>
            <a:ext cx="474084" cy="523094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449475" y="409168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2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282267" y="970493"/>
            <a:ext cx="2125133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SC: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A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B  C</a:t>
            </a:r>
            <a:endParaRPr lang="en-US" altLang="zh-CN" sz="18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5267" y="1385361"/>
            <a:ext cx="2387600" cy="5969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910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6933" y="970493"/>
            <a:ext cx="3810000" cy="5435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53233" y="373361"/>
            <a:ext cx="1592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SC-DFA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7189" y="373921"/>
            <a:ext cx="474084" cy="523094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449475" y="409168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2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6282267" y="970493"/>
            <a:ext cx="2125133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SC: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A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B  C</a:t>
            </a:r>
            <a:endParaRPr lang="en-US" altLang="zh-CN" sz="18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5267" y="1385361"/>
            <a:ext cx="2387600" cy="596900"/>
          </a:xfrm>
          <a:prstGeom prst="rect">
            <a:avLst/>
          </a:prstGeom>
        </p:spPr>
      </p:pic>
      <p:sp>
        <p:nvSpPr>
          <p:cNvPr id="11" name="Up Arrow 10"/>
          <p:cNvSpPr/>
          <p:nvPr/>
        </p:nvSpPr>
        <p:spPr>
          <a:xfrm>
            <a:off x="605211" y="1337734"/>
            <a:ext cx="423334" cy="4842933"/>
          </a:xfrm>
          <a:prstGeom prst="up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109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248" y="970493"/>
            <a:ext cx="4686300" cy="5435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53233" y="373361"/>
            <a:ext cx="1592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SC-DFA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7189" y="373921"/>
            <a:ext cx="474084" cy="523094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449475" y="409168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2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6282267" y="970493"/>
            <a:ext cx="2125133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SC: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A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B  C</a:t>
            </a:r>
            <a:endParaRPr lang="en-US" altLang="zh-CN" sz="18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5267" y="1385361"/>
            <a:ext cx="2387600" cy="596900"/>
          </a:xfrm>
          <a:prstGeom prst="rect">
            <a:avLst/>
          </a:prstGeom>
        </p:spPr>
      </p:pic>
      <p:sp>
        <p:nvSpPr>
          <p:cNvPr id="8" name="Up Arrow 7"/>
          <p:cNvSpPr/>
          <p:nvPr/>
        </p:nvSpPr>
        <p:spPr>
          <a:xfrm>
            <a:off x="605211" y="1337734"/>
            <a:ext cx="423334" cy="4842933"/>
          </a:xfrm>
          <a:prstGeom prst="up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 rot="10800000">
            <a:off x="5410149" y="1337734"/>
            <a:ext cx="423334" cy="4842933"/>
          </a:xfrm>
          <a:prstGeom prst="upArrow">
            <a:avLst/>
          </a:prstGeom>
          <a:solidFill>
            <a:schemeClr val="tx1">
              <a:lumMod val="95000"/>
              <a:lumOff val="5000"/>
              <a:alpha val="3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866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Rectangle 124"/>
          <p:cNvSpPr/>
          <p:nvPr/>
        </p:nvSpPr>
        <p:spPr>
          <a:xfrm>
            <a:off x="616752" y="4192022"/>
            <a:ext cx="2751303" cy="561856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Program Slicing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136696" y="4183555"/>
            <a:ext cx="2057272" cy="593243"/>
            <a:chOff x="1534633" y="4225890"/>
            <a:chExt cx="2057272" cy="593243"/>
          </a:xfrm>
        </p:grpSpPr>
        <p:sp>
          <p:nvSpPr>
            <p:cNvPr id="73" name="Rectangle 72"/>
            <p:cNvSpPr/>
            <p:nvPr/>
          </p:nvSpPr>
          <p:spPr>
            <a:xfrm>
              <a:off x="1534633" y="4225890"/>
              <a:ext cx="309785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dirty="0" smtClean="0">
                  <a:latin typeface="Arial"/>
                  <a:cs typeface="Arial"/>
                </a:rPr>
                <a:t>&lt;</a:t>
              </a:r>
              <a:endParaRPr lang="en-US" altLang="zh-CN" sz="3200" dirty="0">
                <a:latin typeface="Arial"/>
                <a:cs typeface="Arial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1869818" y="4272798"/>
              <a:ext cx="166078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800000"/>
                  </a:solidFill>
                  <a:latin typeface="Arial"/>
                  <a:cs typeface="Arial"/>
                </a:rPr>
                <a:t>P</a:t>
              </a:r>
              <a:r>
                <a:rPr lang="en-US" altLang="zh-CN" sz="2400" dirty="0">
                  <a:solidFill>
                    <a:srgbClr val="000000"/>
                  </a:solidFill>
                  <a:latin typeface="Arial"/>
                  <a:cs typeface="Arial"/>
                </a:rPr>
                <a:t>, {v1, …}</a:t>
              </a:r>
              <a:endParaRPr lang="en-US" sz="2400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282120" y="4234357"/>
              <a:ext cx="309785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dirty="0" smtClean="0">
                  <a:solidFill>
                    <a:srgbClr val="000000"/>
                  </a:solidFill>
                  <a:latin typeface="Arial"/>
                  <a:cs typeface="Arial"/>
                </a:rPr>
                <a:t>&gt;</a:t>
              </a:r>
              <a:endParaRPr lang="en-US" altLang="zh-CN" sz="32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76" name="Oval 75"/>
          <p:cNvSpPr/>
          <p:nvPr/>
        </p:nvSpPr>
        <p:spPr>
          <a:xfrm>
            <a:off x="855133" y="4419600"/>
            <a:ext cx="162224" cy="160865"/>
          </a:xfrm>
          <a:prstGeom prst="ellipse">
            <a:avLst/>
          </a:prstGeom>
          <a:solidFill>
            <a:srgbClr val="800000"/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3465073" y="4285146"/>
            <a:ext cx="13812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Criterion</a:t>
            </a:r>
            <a:endParaRPr lang="en-US" altLang="zh-CN" sz="20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299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248" y="970493"/>
            <a:ext cx="4686300" cy="5435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53233" y="373361"/>
            <a:ext cx="1592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SC-DFA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7189" y="373921"/>
            <a:ext cx="474084" cy="523094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449475" y="409168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4467" y="1642524"/>
            <a:ext cx="711200" cy="711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6867" y="3962400"/>
            <a:ext cx="711200" cy="711200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282267" y="970493"/>
            <a:ext cx="2125133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SC: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A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B  C</a:t>
            </a:r>
            <a:endParaRPr lang="en-US" altLang="zh-CN" sz="18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5267" y="1385361"/>
            <a:ext cx="2387600" cy="596900"/>
          </a:xfrm>
          <a:prstGeom prst="rect">
            <a:avLst/>
          </a:prstGeom>
        </p:spPr>
      </p:pic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6282267" y="2913592"/>
            <a:ext cx="2125133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800000"/>
                </a:solidFill>
                <a:latin typeface="Arial"/>
                <a:cs typeface="Arial"/>
              </a:rPr>
              <a:t>[ Bottom-UP Fact ]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6265334" y="3500971"/>
            <a:ext cx="2125133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chemeClr val="tx1"/>
                </a:solidFill>
                <a:latin typeface="Arial"/>
                <a:cs typeface="Arial"/>
              </a:rPr>
              <a:t>[ Top-Down Fact ]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6925725" y="3154892"/>
            <a:ext cx="762000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>
                <a:solidFill>
                  <a:srgbClr val="000090"/>
                </a:solidFill>
                <a:latin typeface="Arial"/>
                <a:cs typeface="Arial"/>
              </a:rPr>
              <a:t>+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6925725" y="3754966"/>
            <a:ext cx="762000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>
                <a:solidFill>
                  <a:srgbClr val="000090"/>
                </a:solidFill>
                <a:latin typeface="Arial"/>
                <a:cs typeface="Arial"/>
              </a:rPr>
              <a:t>=</a:t>
            </a:r>
            <a:endParaRPr lang="en-US" altLang="zh-CN" sz="24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6333069" y="4191006"/>
            <a:ext cx="2125133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chemeClr val="tx1"/>
                </a:solidFill>
                <a:latin typeface="Arial"/>
                <a:cs typeface="Arial"/>
              </a:rPr>
              <a:t>[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ABC</a:t>
            </a:r>
            <a:r>
              <a:rPr lang="en-US" altLang="zh-CN" sz="1800" dirty="0" smtClean="0">
                <a:solidFill>
                  <a:schemeClr val="tx1"/>
                </a:solidFill>
                <a:latin typeface="Arial"/>
                <a:cs typeface="Arial"/>
              </a:rPr>
              <a:t> ]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19" name="Up Arrow 18"/>
          <p:cNvSpPr/>
          <p:nvPr/>
        </p:nvSpPr>
        <p:spPr>
          <a:xfrm>
            <a:off x="605211" y="1337734"/>
            <a:ext cx="423334" cy="4842933"/>
          </a:xfrm>
          <a:prstGeom prst="up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Up Arrow 19"/>
          <p:cNvSpPr/>
          <p:nvPr/>
        </p:nvSpPr>
        <p:spPr>
          <a:xfrm rot="10800000">
            <a:off x="5410149" y="1337734"/>
            <a:ext cx="423334" cy="4842933"/>
          </a:xfrm>
          <a:prstGeom prst="upArrow">
            <a:avLst/>
          </a:prstGeom>
          <a:solidFill>
            <a:schemeClr val="tx1">
              <a:lumMod val="95000"/>
              <a:lumOff val="5000"/>
              <a:alpha val="3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296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248" y="970493"/>
            <a:ext cx="4686300" cy="5435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53233" y="373361"/>
            <a:ext cx="1592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  <a:latin typeface="Arial"/>
                <a:cs typeface="Arial"/>
              </a:rPr>
              <a:t>SC-DFA</a:t>
            </a:r>
            <a:endParaRPr lang="en-US" altLang="zh-CN" sz="2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E37D8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7189" y="373921"/>
            <a:ext cx="474084" cy="523094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449475" y="409168"/>
            <a:ext cx="332577" cy="35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4467" y="1642524"/>
            <a:ext cx="711200" cy="711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6867" y="3962400"/>
            <a:ext cx="711200" cy="711200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282267" y="970493"/>
            <a:ext cx="2125133" cy="41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SC: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</a:rPr>
              <a:t>A </a:t>
            </a:r>
            <a:r>
              <a:rPr lang="en-US" altLang="zh-CN" sz="1800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 B  C</a:t>
            </a:r>
            <a:endParaRPr lang="en-US" altLang="zh-CN" sz="18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5267" y="1385361"/>
            <a:ext cx="2387600" cy="5969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884335" y="3073400"/>
            <a:ext cx="2844799" cy="888847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6079067" y="3073400"/>
            <a:ext cx="2463800" cy="435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Performance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884335" y="4072601"/>
            <a:ext cx="2844799" cy="91426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5960535" y="4123260"/>
            <a:ext cx="2666999" cy="435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The real SC-DFA</a:t>
            </a:r>
          </a:p>
          <a:p>
            <a:r>
              <a:rPr lang="en-US" altLang="zh-CN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is a little different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6087536" y="3509312"/>
            <a:ext cx="2463800" cy="435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Soundness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7007047" y="3291356"/>
            <a:ext cx="508002" cy="435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+</a:t>
            </a:r>
          </a:p>
        </p:txBody>
      </p:sp>
      <p:sp>
        <p:nvSpPr>
          <p:cNvPr id="16" name="Up Arrow 15"/>
          <p:cNvSpPr/>
          <p:nvPr/>
        </p:nvSpPr>
        <p:spPr>
          <a:xfrm>
            <a:off x="605211" y="1337734"/>
            <a:ext cx="423334" cy="4842933"/>
          </a:xfrm>
          <a:prstGeom prst="up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 rot="10800000">
            <a:off x="5410149" y="1337734"/>
            <a:ext cx="423334" cy="4842933"/>
          </a:xfrm>
          <a:prstGeom prst="upArrow">
            <a:avLst/>
          </a:prstGeom>
          <a:solidFill>
            <a:schemeClr val="tx1">
              <a:lumMod val="95000"/>
              <a:lumOff val="5000"/>
              <a:alpha val="3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239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Implementation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69641" y="2778311"/>
            <a:ext cx="14816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Soot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445941" y="2772708"/>
            <a:ext cx="55455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+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776141" y="2775572"/>
            <a:ext cx="334855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IFDS Framework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587501" y="3424749"/>
            <a:ext cx="610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  <a:latin typeface="Arial"/>
                <a:cs typeface="Arial"/>
              </a:rPr>
              <a:t>full</a:t>
            </a:r>
            <a:r>
              <a:rPr lang="en-US" sz="2400" dirty="0" smtClean="0">
                <a:solidFill>
                  <a:srgbClr val="800000"/>
                </a:solidFill>
                <a:latin typeface="Arial"/>
                <a:cs typeface="Arial"/>
              </a:rPr>
              <a:t> context-sensitivity and flow-sensitivity</a:t>
            </a:r>
            <a:endParaRPr lang="en-US" sz="2400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066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435311" y="786806"/>
            <a:ext cx="4129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http://www.cse.unsw.edu.au/~corg</a:t>
            </a:r>
            <a:r>
              <a:rPr lang="hu-HU" dirty="0" smtClean="0"/>
              <a:t>/tailor</a:t>
            </a:r>
            <a:endParaRPr lang="en-US" dirty="0"/>
          </a:p>
        </p:txBody>
      </p:sp>
      <p:pic>
        <p:nvPicPr>
          <p:cNvPr id="2" name="Picture 1" descr="tailor-webs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8038"/>
            <a:ext cx="9144000" cy="5320862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Open-Source Tool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674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Evaluation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2" name="Picture 1" descr="Screen Shot 2016-07-06 at 10.26.5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2332" y="2186781"/>
            <a:ext cx="1430867" cy="1427849"/>
          </a:xfrm>
          <a:prstGeom prst="rect">
            <a:avLst/>
          </a:prstGeom>
        </p:spPr>
      </p:pic>
      <p:pic>
        <p:nvPicPr>
          <p:cNvPr id="6" name="Picture 5" descr="scissors_318-56965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92265">
            <a:off x="2262421" y="2335015"/>
            <a:ext cx="1181702" cy="11817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87141" y="2785533"/>
            <a:ext cx="1481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</a:t>
            </a:r>
            <a:r>
              <a:rPr lang="en-US" sz="3000" dirty="0" smtClean="0"/>
              <a:t>AILOR</a:t>
            </a:r>
            <a:endParaRPr lang="en-US" sz="3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26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856317"/>
            <a:ext cx="9169401" cy="2239434"/>
            <a:chOff x="0" y="2154766"/>
            <a:chExt cx="9169401" cy="223943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7431" y="2959100"/>
              <a:ext cx="4279900" cy="13970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908300"/>
              <a:ext cx="2959100" cy="14478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99831" y="2154766"/>
              <a:ext cx="4559300" cy="14732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55833" y="2286000"/>
              <a:ext cx="2552700" cy="5588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00802" y="2819399"/>
              <a:ext cx="2768599" cy="9525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278032" y="3429000"/>
              <a:ext cx="2565400" cy="965200"/>
            </a:xfrm>
            <a:prstGeom prst="rect">
              <a:avLst/>
            </a:prstGeom>
          </p:spPr>
        </p:pic>
      </p:grpSp>
      <p:sp>
        <p:nvSpPr>
          <p:cNvPr id="11" name="Oval 10"/>
          <p:cNvSpPr/>
          <p:nvPr/>
        </p:nvSpPr>
        <p:spPr>
          <a:xfrm>
            <a:off x="7162800" y="2436285"/>
            <a:ext cx="1981200" cy="975784"/>
          </a:xfrm>
          <a:prstGeom prst="ellipse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162800" y="3412069"/>
            <a:ext cx="1981200" cy="728134"/>
          </a:xfrm>
          <a:prstGeom prst="ellipse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66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Research Questions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04795" y="1580324"/>
            <a:ext cx="8652933" cy="5744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/>
              <a:buChar char="•"/>
            </a:pPr>
            <a:r>
              <a:rPr lang="en-US" altLang="zh-CN" sz="22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RQ1: Is Tailor useful to support </a:t>
            </a:r>
            <a:r>
              <a:rPr lang="en-US" altLang="zh-CN" sz="2200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debugging and understanding</a:t>
            </a:r>
            <a:r>
              <a:rPr lang="en-US" altLang="zh-CN" sz="2200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?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37063" y="2583624"/>
            <a:ext cx="7213603" cy="642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/>
              <a:buChar char="•"/>
            </a:pPr>
            <a:r>
              <a:rPr lang="en-US" altLang="zh-CN" sz="22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RQ2: Is Tailor useful to support </a:t>
            </a:r>
            <a:r>
              <a:rPr lang="en-US" altLang="zh-CN" sz="2200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program analysis</a:t>
            </a:r>
            <a:r>
              <a:rPr lang="en-US" altLang="zh-CN" sz="22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?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423332" y="3608101"/>
            <a:ext cx="7882467" cy="5913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/>
              <a:buChar char="•"/>
            </a:pPr>
            <a:r>
              <a:rPr lang="en-US" altLang="zh-CN" sz="22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RQ3: Is Tailor </a:t>
            </a:r>
            <a:r>
              <a:rPr lang="en-US" altLang="zh-CN" sz="2200" dirty="0" smtClean="0">
                <a:solidFill>
                  <a:srgbClr val="000090"/>
                </a:solidFill>
                <a:latin typeface="Arial" charset="0"/>
                <a:cs typeface="宋体" charset="0"/>
              </a:rPr>
              <a:t>scalable</a:t>
            </a:r>
            <a:r>
              <a:rPr lang="en-US" altLang="zh-CN" sz="2200" dirty="0" smtClean="0">
                <a:solidFill>
                  <a:srgbClr val="008000"/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2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for large object-oriented programs?</a:t>
            </a:r>
            <a:endParaRPr lang="en-US" altLang="zh-CN" sz="2200" dirty="0" smtClean="0">
              <a:solidFill>
                <a:srgbClr val="800000"/>
              </a:solidFill>
              <a:latin typeface="Arial" charset="0"/>
              <a:cs typeface="宋体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7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Evaluation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4" name="Picture 3" descr="Screen Shot 2016-07-06 at 11.03.3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772" y="1355582"/>
            <a:ext cx="2555521" cy="828817"/>
          </a:xfrm>
          <a:prstGeom prst="rect">
            <a:avLst/>
          </a:prstGeom>
        </p:spPr>
      </p:pic>
      <p:pic>
        <p:nvPicPr>
          <p:cNvPr id="7" name="Picture 6" descr="Screen Shot 2016-07-06 at 11.04.28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450" y="1481667"/>
            <a:ext cx="2224400" cy="595655"/>
          </a:xfrm>
          <a:prstGeom prst="rect">
            <a:avLst/>
          </a:prstGeom>
        </p:spPr>
      </p:pic>
      <p:pic>
        <p:nvPicPr>
          <p:cNvPr id="8" name="Picture 7" descr="Screen Shot 2016-07-06 at 11.05.33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368170"/>
            <a:ext cx="3983956" cy="117523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5376333" y="2368170"/>
            <a:ext cx="1887319" cy="1099027"/>
            <a:chOff x="5376333" y="2368170"/>
            <a:chExt cx="1887319" cy="1099027"/>
          </a:xfrm>
        </p:grpSpPr>
        <p:pic>
          <p:nvPicPr>
            <p:cNvPr id="9" name="Picture 8" descr="Screen Shot 2016-07-06 at 11.06.51 AM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3250" y="2368170"/>
              <a:ext cx="1310217" cy="801065"/>
            </a:xfrm>
            <a:prstGeom prst="rect">
              <a:avLst/>
            </a:prstGeom>
          </p:spPr>
        </p:pic>
        <p:pic>
          <p:nvPicPr>
            <p:cNvPr id="10" name="Picture 9" descr="Screen Shot 2016-07-06 at 11.07.05 AM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6333" y="3113325"/>
              <a:ext cx="1887319" cy="353872"/>
            </a:xfrm>
            <a:prstGeom prst="rect">
              <a:avLst/>
            </a:prstGeom>
          </p:spPr>
        </p:pic>
      </p:grpSp>
      <p:pic>
        <p:nvPicPr>
          <p:cNvPr id="11" name="Picture 10" descr="Screen Shot 2016-07-06 at 11.13.30 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339" y="3723217"/>
            <a:ext cx="1379363" cy="89862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1930772" y="3642879"/>
            <a:ext cx="2770678" cy="1018116"/>
            <a:chOff x="1289461" y="3799417"/>
            <a:chExt cx="2770678" cy="1018116"/>
          </a:xfrm>
        </p:grpSpPr>
        <p:pic>
          <p:nvPicPr>
            <p:cNvPr id="12" name="Picture 11" descr="Screen Shot 2016-07-06 at 11.17.34 AM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5617" y="3799417"/>
              <a:ext cx="2114960" cy="666750"/>
            </a:xfrm>
            <a:prstGeom prst="rect">
              <a:avLst/>
            </a:prstGeom>
          </p:spPr>
        </p:pic>
        <p:pic>
          <p:nvPicPr>
            <p:cNvPr id="13" name="Picture 12" descr="Screen Shot 2016-07-06 at 11.19.19 AM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9461" y="4366683"/>
              <a:ext cx="2770678" cy="450850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2252771" y="4773086"/>
            <a:ext cx="5010881" cy="967316"/>
            <a:chOff x="2984499" y="4908550"/>
            <a:chExt cx="5010881" cy="967316"/>
          </a:xfrm>
        </p:grpSpPr>
        <p:pic>
          <p:nvPicPr>
            <p:cNvPr id="14" name="Picture 13" descr="Screen Shot 2016-07-06 at 11.20.50 AM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3919" y="5018617"/>
              <a:ext cx="3811461" cy="789517"/>
            </a:xfrm>
            <a:prstGeom prst="rect">
              <a:avLst/>
            </a:prstGeom>
          </p:spPr>
        </p:pic>
        <p:pic>
          <p:nvPicPr>
            <p:cNvPr id="15" name="Picture 14" descr="Screen Shot 2016-07-06 at 11.20.58 AM.pn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4499" y="4908550"/>
              <a:ext cx="1279183" cy="967316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64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07917" y="2726266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Debugging and Understanding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2" name="Rectangle 2"/>
          <p:cNvSpPr txBox="1">
            <a:spLocks noChangeArrowheads="1"/>
          </p:cNvSpPr>
          <p:nvPr/>
        </p:nvSpPr>
        <p:spPr bwMode="auto">
          <a:xfrm>
            <a:off x="2972791" y="1930399"/>
            <a:ext cx="3283083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RQ1: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881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RQ1: Debugging and Understanding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0" y="2389738"/>
            <a:ext cx="9169401" cy="2239434"/>
            <a:chOff x="0" y="2154766"/>
            <a:chExt cx="9169401" cy="223943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7431" y="2959100"/>
              <a:ext cx="4279900" cy="1397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908300"/>
              <a:ext cx="2959100" cy="14478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99831" y="2154766"/>
              <a:ext cx="4559300" cy="147320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55833" y="2286000"/>
              <a:ext cx="2552700" cy="5588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00802" y="2819399"/>
              <a:ext cx="2768599" cy="9525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278032" y="3429000"/>
              <a:ext cx="2565400" cy="965200"/>
            </a:xfrm>
            <a:prstGeom prst="rect">
              <a:avLst/>
            </a:prstGeom>
          </p:spPr>
        </p:pic>
      </p:grpSp>
      <p:sp>
        <p:nvSpPr>
          <p:cNvPr id="26" name="Oval 25"/>
          <p:cNvSpPr/>
          <p:nvPr/>
        </p:nvSpPr>
        <p:spPr>
          <a:xfrm>
            <a:off x="7162800" y="2969706"/>
            <a:ext cx="1981200" cy="975784"/>
          </a:xfrm>
          <a:prstGeom prst="ellipse">
            <a:avLst/>
          </a:prstGeom>
          <a:solidFill>
            <a:schemeClr val="accent2">
              <a:lumMod val="20000"/>
              <a:lumOff val="80000"/>
              <a:alpha val="13000"/>
            </a:scheme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00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Rectangle 124"/>
          <p:cNvSpPr/>
          <p:nvPr/>
        </p:nvSpPr>
        <p:spPr>
          <a:xfrm>
            <a:off x="616752" y="4192022"/>
            <a:ext cx="2751303" cy="561856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Program Slicing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539618" y="1855819"/>
            <a:ext cx="2847605" cy="460631"/>
            <a:chOff x="1568501" y="1745359"/>
            <a:chExt cx="2847605" cy="460631"/>
          </a:xfrm>
        </p:grpSpPr>
        <p:sp>
          <p:nvSpPr>
            <p:cNvPr id="109" name="Rectangle 108"/>
            <p:cNvSpPr/>
            <p:nvPr/>
          </p:nvSpPr>
          <p:spPr>
            <a:xfrm>
              <a:off x="1568501" y="1745359"/>
              <a:ext cx="2710513" cy="460631"/>
            </a:xfrm>
            <a:prstGeom prst="rect">
              <a:avLst/>
            </a:prstGeom>
            <a:solidFill>
              <a:srgbClr val="F2F5D5">
                <a:alpha val="79000"/>
              </a:srgb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687178" y="1758686"/>
              <a:ext cx="27289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rgbClr val="000000"/>
                  </a:solidFill>
                  <a:latin typeface="Arial"/>
                  <a:cs typeface="Arial"/>
                </a:rPr>
                <a:t>Control Dependence</a:t>
              </a:r>
              <a:endParaRPr lang="en-US" altLang="zh-CN" sz="2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136696" y="4183555"/>
            <a:ext cx="2057272" cy="593243"/>
            <a:chOff x="1534633" y="4225890"/>
            <a:chExt cx="2057272" cy="593243"/>
          </a:xfrm>
        </p:grpSpPr>
        <p:sp>
          <p:nvSpPr>
            <p:cNvPr id="73" name="Rectangle 72"/>
            <p:cNvSpPr/>
            <p:nvPr/>
          </p:nvSpPr>
          <p:spPr>
            <a:xfrm>
              <a:off x="1534633" y="4225890"/>
              <a:ext cx="309785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dirty="0" smtClean="0">
                  <a:latin typeface="Arial"/>
                  <a:cs typeface="Arial"/>
                </a:rPr>
                <a:t>&lt;</a:t>
              </a:r>
              <a:endParaRPr lang="en-US" altLang="zh-CN" sz="3200" dirty="0">
                <a:latin typeface="Arial"/>
                <a:cs typeface="Arial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1869818" y="4272798"/>
              <a:ext cx="166078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800000"/>
                  </a:solidFill>
                  <a:latin typeface="Arial"/>
                  <a:cs typeface="Arial"/>
                </a:rPr>
                <a:t>P</a:t>
              </a:r>
              <a:r>
                <a:rPr lang="en-US" altLang="zh-CN" sz="2400" dirty="0">
                  <a:solidFill>
                    <a:srgbClr val="000000"/>
                  </a:solidFill>
                  <a:latin typeface="Arial"/>
                  <a:cs typeface="Arial"/>
                </a:rPr>
                <a:t>, {v1, …}</a:t>
              </a:r>
              <a:endParaRPr lang="en-US" sz="2400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282120" y="4234357"/>
              <a:ext cx="309785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dirty="0" smtClean="0">
                  <a:solidFill>
                    <a:srgbClr val="000000"/>
                  </a:solidFill>
                  <a:latin typeface="Arial"/>
                  <a:cs typeface="Arial"/>
                </a:rPr>
                <a:t>&gt;</a:t>
              </a:r>
              <a:endParaRPr lang="en-US" altLang="zh-CN" sz="32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76" name="Oval 75"/>
          <p:cNvSpPr/>
          <p:nvPr/>
        </p:nvSpPr>
        <p:spPr>
          <a:xfrm>
            <a:off x="855133" y="4419600"/>
            <a:ext cx="162224" cy="160865"/>
          </a:xfrm>
          <a:prstGeom prst="ellipse">
            <a:avLst/>
          </a:prstGeom>
          <a:solidFill>
            <a:srgbClr val="800000"/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531151" y="3010620"/>
            <a:ext cx="2710513" cy="460631"/>
            <a:chOff x="1568501" y="2964561"/>
            <a:chExt cx="2710513" cy="460631"/>
          </a:xfrm>
        </p:grpSpPr>
        <p:sp>
          <p:nvSpPr>
            <p:cNvPr id="119" name="Rectangle 118"/>
            <p:cNvSpPr/>
            <p:nvPr/>
          </p:nvSpPr>
          <p:spPr>
            <a:xfrm>
              <a:off x="1568501" y="2964561"/>
              <a:ext cx="2710513" cy="460631"/>
            </a:xfrm>
            <a:prstGeom prst="rect">
              <a:avLst/>
            </a:prstGeom>
            <a:solidFill>
              <a:srgbClr val="F2F5D5">
                <a:alpha val="79000"/>
              </a:srgb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817225" y="2972094"/>
              <a:ext cx="237581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rgbClr val="000000"/>
                  </a:solidFill>
                  <a:latin typeface="Arial"/>
                  <a:cs typeface="Arial"/>
                </a:rPr>
                <a:t>Data Dependence</a:t>
              </a:r>
              <a:endParaRPr lang="en-US" altLang="zh-CN" sz="2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52" y="2060013"/>
            <a:ext cx="939800" cy="24511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4701" y="2196969"/>
            <a:ext cx="266700" cy="914400"/>
          </a:xfrm>
          <a:prstGeom prst="rect">
            <a:avLst/>
          </a:prstGeom>
        </p:spPr>
      </p:pic>
      <p:sp>
        <p:nvSpPr>
          <p:cNvPr id="126" name="Rectangle 125"/>
          <p:cNvSpPr/>
          <p:nvPr/>
        </p:nvSpPr>
        <p:spPr>
          <a:xfrm>
            <a:off x="3465073" y="4285146"/>
            <a:ext cx="13812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Criterion</a:t>
            </a:r>
            <a:endParaRPr lang="en-US" altLang="zh-CN" sz="20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575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RQ1: Debugging and Understanding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0" y="2389738"/>
            <a:ext cx="9169401" cy="2239434"/>
            <a:chOff x="0" y="2154766"/>
            <a:chExt cx="9169401" cy="223943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7431" y="2959100"/>
              <a:ext cx="4279900" cy="1397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908300"/>
              <a:ext cx="2959100" cy="14478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99831" y="2154766"/>
              <a:ext cx="4559300" cy="147320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55833" y="2286000"/>
              <a:ext cx="2552700" cy="5588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00802" y="2819399"/>
              <a:ext cx="2768599" cy="9525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278032" y="3429000"/>
              <a:ext cx="2565400" cy="965200"/>
            </a:xfrm>
            <a:prstGeom prst="rect">
              <a:avLst/>
            </a:prstGeom>
          </p:spPr>
        </p:pic>
      </p:grpSp>
      <p:sp>
        <p:nvSpPr>
          <p:cNvPr id="26" name="Oval 25"/>
          <p:cNvSpPr/>
          <p:nvPr/>
        </p:nvSpPr>
        <p:spPr>
          <a:xfrm>
            <a:off x="7162800" y="2969706"/>
            <a:ext cx="1981200" cy="975784"/>
          </a:xfrm>
          <a:prstGeom prst="ellipse">
            <a:avLst/>
          </a:prstGeom>
          <a:solidFill>
            <a:schemeClr val="accent2">
              <a:lumMod val="20000"/>
              <a:lumOff val="80000"/>
              <a:alpha val="13000"/>
            </a:scheme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5663" y="3031099"/>
            <a:ext cx="1398271" cy="1559973"/>
          </a:xfrm>
          <a:prstGeom prst="ellipse">
            <a:avLst/>
          </a:prstGeom>
          <a:solidFill>
            <a:srgbClr val="FFFF00">
              <a:alpha val="13000"/>
            </a:srgb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4100881" y="2658546"/>
            <a:ext cx="1647093" cy="872067"/>
          </a:xfrm>
          <a:prstGeom prst="ellipse">
            <a:avLst/>
          </a:prstGeom>
          <a:solidFill>
            <a:srgbClr val="FFFF00">
              <a:alpha val="13000"/>
            </a:srgb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8467" y="4940292"/>
            <a:ext cx="2286000" cy="13462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76133" y="1151468"/>
            <a:ext cx="2286000" cy="1270000"/>
          </a:xfrm>
          <a:prstGeom prst="rect">
            <a:avLst/>
          </a:prstGeom>
        </p:spPr>
      </p:pic>
      <p:sp>
        <p:nvSpPr>
          <p:cNvPr id="39" name="Down Arrow 38"/>
          <p:cNvSpPr/>
          <p:nvPr/>
        </p:nvSpPr>
        <p:spPr>
          <a:xfrm>
            <a:off x="526917" y="4519101"/>
            <a:ext cx="359568" cy="569361"/>
          </a:xfrm>
          <a:prstGeom prst="downArrow">
            <a:avLst/>
          </a:prstGeom>
          <a:solidFill>
            <a:srgbClr val="FFFF00">
              <a:alpha val="1300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Down Arrow 39"/>
          <p:cNvSpPr/>
          <p:nvPr/>
        </p:nvSpPr>
        <p:spPr>
          <a:xfrm rot="10800000">
            <a:off x="4747284" y="2166445"/>
            <a:ext cx="359568" cy="569361"/>
          </a:xfrm>
          <a:prstGeom prst="downArrow">
            <a:avLst/>
          </a:prstGeom>
          <a:solidFill>
            <a:srgbClr val="FFFF00">
              <a:alpha val="1300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908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RQ1: Debugging and Understanding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0" y="2389738"/>
            <a:ext cx="9169401" cy="2239434"/>
            <a:chOff x="0" y="2154766"/>
            <a:chExt cx="9169401" cy="223943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7431" y="2959100"/>
              <a:ext cx="4279900" cy="1397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908300"/>
              <a:ext cx="2959100" cy="14478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99831" y="2154766"/>
              <a:ext cx="4559300" cy="147320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55833" y="2286000"/>
              <a:ext cx="2552700" cy="5588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00802" y="2819399"/>
              <a:ext cx="2768599" cy="9525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278032" y="3429000"/>
              <a:ext cx="2565400" cy="965200"/>
            </a:xfrm>
            <a:prstGeom prst="rect">
              <a:avLst/>
            </a:prstGeom>
          </p:spPr>
        </p:pic>
      </p:grpSp>
      <p:sp>
        <p:nvSpPr>
          <p:cNvPr id="26" name="Oval 25"/>
          <p:cNvSpPr/>
          <p:nvPr/>
        </p:nvSpPr>
        <p:spPr>
          <a:xfrm>
            <a:off x="7162800" y="2969706"/>
            <a:ext cx="1981200" cy="975784"/>
          </a:xfrm>
          <a:prstGeom prst="ellipse">
            <a:avLst/>
          </a:prstGeom>
          <a:solidFill>
            <a:schemeClr val="accent2">
              <a:lumMod val="20000"/>
              <a:lumOff val="80000"/>
              <a:alpha val="13000"/>
            </a:scheme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5663" y="3031099"/>
            <a:ext cx="1398271" cy="1559973"/>
          </a:xfrm>
          <a:prstGeom prst="ellipse">
            <a:avLst/>
          </a:prstGeom>
          <a:solidFill>
            <a:srgbClr val="FFFF00">
              <a:alpha val="13000"/>
            </a:srgb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4100881" y="2658546"/>
            <a:ext cx="1647093" cy="872067"/>
          </a:xfrm>
          <a:prstGeom prst="ellipse">
            <a:avLst/>
          </a:prstGeom>
          <a:solidFill>
            <a:srgbClr val="FFFF00">
              <a:alpha val="13000"/>
            </a:srgb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8467" y="4940292"/>
            <a:ext cx="2286000" cy="13462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76133" y="1151468"/>
            <a:ext cx="2286000" cy="1270000"/>
          </a:xfrm>
          <a:prstGeom prst="rect">
            <a:avLst/>
          </a:prstGeom>
        </p:spPr>
      </p:pic>
      <p:sp>
        <p:nvSpPr>
          <p:cNvPr id="39" name="Down Arrow 38"/>
          <p:cNvSpPr/>
          <p:nvPr/>
        </p:nvSpPr>
        <p:spPr>
          <a:xfrm>
            <a:off x="526917" y="4519101"/>
            <a:ext cx="359568" cy="569361"/>
          </a:xfrm>
          <a:prstGeom prst="downArrow">
            <a:avLst/>
          </a:prstGeom>
          <a:solidFill>
            <a:srgbClr val="FFFF00">
              <a:alpha val="1300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Down Arrow 39"/>
          <p:cNvSpPr/>
          <p:nvPr/>
        </p:nvSpPr>
        <p:spPr>
          <a:xfrm rot="10800000">
            <a:off x="4747284" y="2166445"/>
            <a:ext cx="359568" cy="569361"/>
          </a:xfrm>
          <a:prstGeom prst="downArrow">
            <a:avLst/>
          </a:prstGeom>
          <a:solidFill>
            <a:srgbClr val="FFFF00">
              <a:alpha val="1300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413935" y="3031099"/>
            <a:ext cx="1398271" cy="1559973"/>
          </a:xfrm>
          <a:prstGeom prst="ellipse">
            <a:avLst/>
          </a:prstGeom>
          <a:solidFill>
            <a:srgbClr val="FFFF00">
              <a:alpha val="13000"/>
            </a:srgb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 rot="16200000">
            <a:off x="2440083" y="5263542"/>
            <a:ext cx="359568" cy="678466"/>
          </a:xfrm>
          <a:prstGeom prst="downArrow">
            <a:avLst/>
          </a:prstGeom>
          <a:solidFill>
            <a:srgbClr val="FFFF00">
              <a:alpha val="1300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081870" y="5168801"/>
            <a:ext cx="3318932" cy="814779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3395137" y="5177313"/>
            <a:ext cx="2666999" cy="435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77 SCs</a:t>
            </a: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3081870" y="5547669"/>
            <a:ext cx="3318932" cy="435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b="1" dirty="0" smtClean="0">
                <a:solidFill>
                  <a:srgbClr val="800000"/>
                </a:solidFill>
                <a:latin typeface="Comic Sans MS"/>
                <a:cs typeface="Comic Sans MS"/>
              </a:rPr>
              <a:t>66 errors </a:t>
            </a:r>
            <a:r>
              <a:rPr lang="en-US" altLang="zh-CN" sz="1400" dirty="0" smtClean="0">
                <a:solidFill>
                  <a:srgbClr val="800000"/>
                </a:solidFill>
                <a:latin typeface="Comic Sans MS"/>
                <a:cs typeface="Comic Sans MS"/>
              </a:rPr>
              <a:t>&amp; 11 understanding points</a:t>
            </a:r>
          </a:p>
        </p:txBody>
      </p:sp>
      <p:sp>
        <p:nvSpPr>
          <p:cNvPr id="30" name="Down Arrow 29"/>
          <p:cNvSpPr/>
          <p:nvPr/>
        </p:nvSpPr>
        <p:spPr>
          <a:xfrm rot="8671780">
            <a:off x="2632422" y="4459648"/>
            <a:ext cx="359568" cy="678466"/>
          </a:xfrm>
          <a:prstGeom prst="downArrow">
            <a:avLst/>
          </a:prstGeom>
          <a:solidFill>
            <a:srgbClr val="FFFF00">
              <a:alpha val="1300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613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How Tailor helps Thin Slicer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2" name="Picture 1" descr="thinExp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4" y="1231532"/>
            <a:ext cx="9076267" cy="430566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57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39799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Performance of Tailor &amp; Thin Slicer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3" name="Picture 2" descr="thinTim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799" y="1157817"/>
            <a:ext cx="6985000" cy="5118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198" y="5638800"/>
            <a:ext cx="1168400" cy="3048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03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97851" y="2726266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Program Analysis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2" name="Rectangle 2"/>
          <p:cNvSpPr txBox="1">
            <a:spLocks noChangeArrowheads="1"/>
          </p:cNvSpPr>
          <p:nvPr/>
        </p:nvSpPr>
        <p:spPr bwMode="auto">
          <a:xfrm>
            <a:off x="2896591" y="1930399"/>
            <a:ext cx="3283083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RQ2: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704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97851" y="2726266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Program Analysis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2" name="Rectangle 2"/>
          <p:cNvSpPr txBox="1">
            <a:spLocks noChangeArrowheads="1"/>
          </p:cNvSpPr>
          <p:nvPr/>
        </p:nvSpPr>
        <p:spPr bwMode="auto">
          <a:xfrm>
            <a:off x="2896591" y="1930399"/>
            <a:ext cx="3283083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RQ2: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97851" y="3386666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(</a:t>
            </a:r>
            <a:r>
              <a:rPr lang="en-US" sz="22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Making precise program analysis more scalable</a:t>
            </a:r>
            <a:r>
              <a:rPr lang="en-US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)</a:t>
            </a:r>
            <a:endParaRPr 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144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3930672"/>
            <a:ext cx="2286000" cy="139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3926" y="3922205"/>
            <a:ext cx="2286000" cy="1397000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0" y="1397052"/>
            <a:ext cx="9169401" cy="2239434"/>
            <a:chOff x="0" y="2154766"/>
            <a:chExt cx="9169401" cy="223943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47431" y="2959100"/>
              <a:ext cx="4279900" cy="1397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2908300"/>
              <a:ext cx="2959100" cy="14478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899831" y="2154766"/>
              <a:ext cx="4559300" cy="147320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455833" y="2286000"/>
              <a:ext cx="2552700" cy="5588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400802" y="2819399"/>
              <a:ext cx="2768599" cy="9525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278032" y="3429000"/>
              <a:ext cx="2565400" cy="965200"/>
            </a:xfrm>
            <a:prstGeom prst="rect">
              <a:avLst/>
            </a:prstGeom>
          </p:spPr>
        </p:pic>
      </p:grpSp>
      <p:sp>
        <p:nvSpPr>
          <p:cNvPr id="26" name="Oval 25"/>
          <p:cNvSpPr/>
          <p:nvPr/>
        </p:nvSpPr>
        <p:spPr>
          <a:xfrm>
            <a:off x="7162800" y="2944314"/>
            <a:ext cx="1680632" cy="654072"/>
          </a:xfrm>
          <a:prstGeom prst="ellipse">
            <a:avLst/>
          </a:prstGeom>
          <a:solidFill>
            <a:schemeClr val="accent2">
              <a:lumMod val="20000"/>
              <a:lumOff val="80000"/>
              <a:alpha val="13000"/>
            </a:scheme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5663" y="2038413"/>
            <a:ext cx="1398271" cy="1559973"/>
          </a:xfrm>
          <a:prstGeom prst="ellipse">
            <a:avLst/>
          </a:prstGeom>
          <a:solidFill>
            <a:srgbClr val="FFFF00">
              <a:alpha val="13000"/>
            </a:srgb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Down Arrow 38"/>
          <p:cNvSpPr/>
          <p:nvPr/>
        </p:nvSpPr>
        <p:spPr>
          <a:xfrm>
            <a:off x="7833650" y="3526414"/>
            <a:ext cx="359568" cy="569361"/>
          </a:xfrm>
          <a:prstGeom prst="downArrow">
            <a:avLst/>
          </a:prstGeom>
          <a:solidFill>
            <a:srgbClr val="FF0000">
              <a:alpha val="13000"/>
            </a:srgb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>
            <a:off x="533398" y="3526414"/>
            <a:ext cx="359568" cy="569361"/>
          </a:xfrm>
          <a:prstGeom prst="downArrow">
            <a:avLst/>
          </a:prstGeom>
          <a:solidFill>
            <a:srgbClr val="FFFF00">
              <a:alpha val="1300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RQ2: Program Analysis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08483" y="5583163"/>
            <a:ext cx="5128697" cy="412032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>
          <a:xfrm>
            <a:off x="208483" y="5596270"/>
            <a:ext cx="5128697" cy="363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i="1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SC</a:t>
            </a:r>
            <a:r>
              <a:rPr lang="en-US" altLang="zh-CN" sz="1800" i="1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: </a:t>
            </a:r>
            <a:r>
              <a:rPr lang="en-US" altLang="zh-CN" sz="1800" dirty="0" err="1" smtClean="0">
                <a:solidFill>
                  <a:srgbClr val="000000"/>
                </a:solidFill>
                <a:latin typeface="Arial" charset="0"/>
                <a:cs typeface="宋体" charset="0"/>
              </a:rPr>
              <a:t>forName</a:t>
            </a:r>
            <a:r>
              <a:rPr lang="en-US" altLang="zh-CN" sz="18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() </a:t>
            </a:r>
            <a:r>
              <a:rPr lang="en-US" altLang="zh-CN" sz="1800" dirty="0" smtClean="0">
                <a:solidFill>
                  <a:srgbClr val="000000"/>
                </a:solidFill>
                <a:latin typeface="Arial" charset="0"/>
                <a:cs typeface="宋体" charset="0"/>
                <a:sym typeface="Wingdings"/>
              </a:rPr>
              <a:t> </a:t>
            </a:r>
            <a:r>
              <a:rPr lang="en-US" altLang="zh-CN" sz="1800" dirty="0" err="1" smtClean="0">
                <a:solidFill>
                  <a:srgbClr val="000000"/>
                </a:solidFill>
                <a:latin typeface="Arial" charset="0"/>
                <a:cs typeface="宋体" charset="0"/>
                <a:sym typeface="Wingdings"/>
              </a:rPr>
              <a:t>c.getMethod</a:t>
            </a:r>
            <a:r>
              <a:rPr lang="en-US" altLang="zh-CN" sz="1800" dirty="0" smtClean="0">
                <a:solidFill>
                  <a:srgbClr val="000000"/>
                </a:solidFill>
                <a:latin typeface="Arial" charset="0"/>
                <a:cs typeface="宋体" charset="0"/>
                <a:sym typeface="Wingdings"/>
              </a:rPr>
              <a:t>()  </a:t>
            </a:r>
            <a:r>
              <a:rPr lang="en-US" altLang="zh-CN" sz="1800" dirty="0" err="1" smtClean="0">
                <a:solidFill>
                  <a:srgbClr val="000000"/>
                </a:solidFill>
                <a:latin typeface="Arial" charset="0"/>
                <a:cs typeface="宋体" charset="0"/>
                <a:sym typeface="Wingdings"/>
              </a:rPr>
              <a:t>m.invoke</a:t>
            </a:r>
            <a:r>
              <a:rPr lang="en-US" altLang="zh-CN" sz="1800" dirty="0" smtClean="0">
                <a:solidFill>
                  <a:srgbClr val="000000"/>
                </a:solidFill>
                <a:latin typeface="Arial" charset="0"/>
                <a:cs typeface="宋体" charset="0"/>
                <a:sym typeface="Wingdings"/>
              </a:rPr>
              <a:t>()</a:t>
            </a:r>
            <a:endParaRPr lang="en-US" altLang="zh-CN" sz="1800" dirty="0" smtClean="0">
              <a:solidFill>
                <a:srgbClr val="000000"/>
              </a:solidFill>
              <a:latin typeface="Arial" charset="0"/>
              <a:cs typeface="宋体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778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3930672"/>
            <a:ext cx="2286000" cy="139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3926" y="3922205"/>
            <a:ext cx="2286000" cy="1397000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0" y="1397052"/>
            <a:ext cx="9169401" cy="2239434"/>
            <a:chOff x="0" y="2154766"/>
            <a:chExt cx="9169401" cy="223943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47431" y="2959100"/>
              <a:ext cx="4279900" cy="1397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2908300"/>
              <a:ext cx="2959100" cy="14478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899831" y="2154766"/>
              <a:ext cx="4559300" cy="147320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455833" y="2286000"/>
              <a:ext cx="2552700" cy="5588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400802" y="2819399"/>
              <a:ext cx="2768599" cy="9525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278032" y="3429000"/>
              <a:ext cx="2565400" cy="965200"/>
            </a:xfrm>
            <a:prstGeom prst="rect">
              <a:avLst/>
            </a:prstGeom>
          </p:spPr>
        </p:pic>
      </p:grpSp>
      <p:sp>
        <p:nvSpPr>
          <p:cNvPr id="26" name="Oval 25"/>
          <p:cNvSpPr/>
          <p:nvPr/>
        </p:nvSpPr>
        <p:spPr>
          <a:xfrm>
            <a:off x="7162800" y="2944314"/>
            <a:ext cx="1680632" cy="654072"/>
          </a:xfrm>
          <a:prstGeom prst="ellipse">
            <a:avLst/>
          </a:prstGeom>
          <a:solidFill>
            <a:schemeClr val="accent2">
              <a:lumMod val="20000"/>
              <a:lumOff val="80000"/>
              <a:alpha val="13000"/>
            </a:scheme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5663" y="2038413"/>
            <a:ext cx="1398271" cy="1559973"/>
          </a:xfrm>
          <a:prstGeom prst="ellipse">
            <a:avLst/>
          </a:prstGeom>
          <a:solidFill>
            <a:srgbClr val="FFFF00">
              <a:alpha val="13000"/>
            </a:srgb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Down Arrow 38"/>
          <p:cNvSpPr/>
          <p:nvPr/>
        </p:nvSpPr>
        <p:spPr>
          <a:xfrm>
            <a:off x="7833650" y="3526414"/>
            <a:ext cx="359568" cy="569361"/>
          </a:xfrm>
          <a:prstGeom prst="downArrow">
            <a:avLst/>
          </a:prstGeom>
          <a:solidFill>
            <a:srgbClr val="FF0000">
              <a:alpha val="13000"/>
            </a:srgb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>
            <a:off x="533398" y="3526414"/>
            <a:ext cx="359568" cy="569361"/>
          </a:xfrm>
          <a:prstGeom prst="downArrow">
            <a:avLst/>
          </a:prstGeom>
          <a:solidFill>
            <a:srgbClr val="FFFF00">
              <a:alpha val="1300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RQ2: Program Analysis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7" name="Down Arrow 16"/>
          <p:cNvSpPr/>
          <p:nvPr/>
        </p:nvSpPr>
        <p:spPr>
          <a:xfrm rot="16200000">
            <a:off x="2440083" y="4270856"/>
            <a:ext cx="359568" cy="678466"/>
          </a:xfrm>
          <a:prstGeom prst="downArrow">
            <a:avLst/>
          </a:prstGeom>
          <a:solidFill>
            <a:srgbClr val="FFFF00">
              <a:alpha val="1300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081870" y="4184582"/>
            <a:ext cx="3318932" cy="884865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>
          <a:xfrm>
            <a:off x="3395137" y="4184627"/>
            <a:ext cx="2666999" cy="435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9 SCs</a:t>
            </a:r>
          </a:p>
        </p:txBody>
      </p:sp>
      <p:sp>
        <p:nvSpPr>
          <p:cNvPr id="32" name="Down Arrow 31"/>
          <p:cNvSpPr/>
          <p:nvPr/>
        </p:nvSpPr>
        <p:spPr>
          <a:xfrm rot="8671780">
            <a:off x="2632422" y="3466962"/>
            <a:ext cx="359568" cy="678466"/>
          </a:xfrm>
          <a:prstGeom prst="downArrow">
            <a:avLst/>
          </a:prstGeom>
          <a:solidFill>
            <a:srgbClr val="FFFF00">
              <a:alpha val="1300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1413934" y="2047930"/>
            <a:ext cx="1398271" cy="1559973"/>
          </a:xfrm>
          <a:prstGeom prst="ellipse">
            <a:avLst/>
          </a:prstGeom>
          <a:solidFill>
            <a:srgbClr val="FFFF00">
              <a:alpha val="13000"/>
            </a:srgb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>
          <a:xfrm>
            <a:off x="3081870" y="4495714"/>
            <a:ext cx="3318932" cy="435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b="1" dirty="0" smtClean="0">
                <a:solidFill>
                  <a:srgbClr val="800000"/>
                </a:solidFill>
                <a:latin typeface="Comic Sans MS"/>
                <a:cs typeface="Comic Sans MS"/>
              </a:rPr>
              <a:t>Lead to 9 imprecisely resolved reflective call sites</a:t>
            </a:r>
            <a:endParaRPr lang="en-US" altLang="zh-CN" sz="1400" dirty="0" smtClean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08483" y="5583163"/>
            <a:ext cx="5128697" cy="412032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>
          <a:xfrm>
            <a:off x="208483" y="5596270"/>
            <a:ext cx="5128697" cy="363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i="1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SC</a:t>
            </a:r>
            <a:r>
              <a:rPr lang="en-US" altLang="zh-CN" sz="1800" i="1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: </a:t>
            </a:r>
            <a:r>
              <a:rPr lang="en-US" altLang="zh-CN" sz="1800" dirty="0" err="1" smtClean="0">
                <a:solidFill>
                  <a:srgbClr val="000000"/>
                </a:solidFill>
                <a:latin typeface="Arial" charset="0"/>
                <a:cs typeface="宋体" charset="0"/>
              </a:rPr>
              <a:t>forName</a:t>
            </a:r>
            <a:r>
              <a:rPr lang="en-US" altLang="zh-CN" sz="18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() </a:t>
            </a:r>
            <a:r>
              <a:rPr lang="en-US" altLang="zh-CN" sz="1800" dirty="0" smtClean="0">
                <a:solidFill>
                  <a:srgbClr val="000000"/>
                </a:solidFill>
                <a:latin typeface="Arial" charset="0"/>
                <a:cs typeface="宋体" charset="0"/>
                <a:sym typeface="Wingdings"/>
              </a:rPr>
              <a:t> </a:t>
            </a:r>
            <a:r>
              <a:rPr lang="en-US" altLang="zh-CN" sz="1800" dirty="0" err="1" smtClean="0">
                <a:solidFill>
                  <a:srgbClr val="000000"/>
                </a:solidFill>
                <a:latin typeface="Arial" charset="0"/>
                <a:cs typeface="宋体" charset="0"/>
                <a:sym typeface="Wingdings"/>
              </a:rPr>
              <a:t>c.getMethod</a:t>
            </a:r>
            <a:r>
              <a:rPr lang="en-US" altLang="zh-CN" sz="1800" dirty="0" smtClean="0">
                <a:solidFill>
                  <a:srgbClr val="000000"/>
                </a:solidFill>
                <a:latin typeface="Arial" charset="0"/>
                <a:cs typeface="宋体" charset="0"/>
                <a:sym typeface="Wingdings"/>
              </a:rPr>
              <a:t>()  </a:t>
            </a:r>
            <a:r>
              <a:rPr lang="en-US" altLang="zh-CN" sz="1800" dirty="0" err="1" smtClean="0">
                <a:solidFill>
                  <a:srgbClr val="000000"/>
                </a:solidFill>
                <a:latin typeface="Arial" charset="0"/>
                <a:cs typeface="宋体" charset="0"/>
                <a:sym typeface="Wingdings"/>
              </a:rPr>
              <a:t>m.invoke</a:t>
            </a:r>
            <a:r>
              <a:rPr lang="en-US" altLang="zh-CN" sz="1800" dirty="0" smtClean="0">
                <a:solidFill>
                  <a:srgbClr val="000000"/>
                </a:solidFill>
                <a:latin typeface="Arial" charset="0"/>
                <a:cs typeface="宋体" charset="0"/>
                <a:sym typeface="Wingdings"/>
              </a:rPr>
              <a:t>()</a:t>
            </a:r>
            <a:endParaRPr lang="en-US" altLang="zh-CN" sz="1800" dirty="0" smtClean="0">
              <a:solidFill>
                <a:srgbClr val="000000"/>
              </a:solidFill>
              <a:latin typeface="Arial" charset="0"/>
              <a:cs typeface="宋体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664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 txBox="1">
            <a:spLocks noChangeArrowheads="1"/>
          </p:cNvSpPr>
          <p:nvPr/>
        </p:nvSpPr>
        <p:spPr bwMode="auto">
          <a:xfrm>
            <a:off x="806319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How Tailor helps Program Analysis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5" name="Picture 4" descr="Screen Shot 2016-07-06 at 4.26.3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" y="1693875"/>
            <a:ext cx="9144000" cy="265744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140700" y="2539999"/>
            <a:ext cx="944034" cy="228601"/>
          </a:xfrm>
          <a:prstGeom prst="rect">
            <a:avLst/>
          </a:prstGeom>
          <a:solidFill>
            <a:srgbClr val="FFFF00">
              <a:alpha val="1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140700" y="3327400"/>
            <a:ext cx="944034" cy="355601"/>
          </a:xfrm>
          <a:prstGeom prst="rect">
            <a:avLst/>
          </a:prstGeom>
          <a:solidFill>
            <a:srgbClr val="FFFF00">
              <a:alpha val="1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140700" y="3911600"/>
            <a:ext cx="944033" cy="372534"/>
          </a:xfrm>
          <a:prstGeom prst="rect">
            <a:avLst/>
          </a:prstGeom>
          <a:solidFill>
            <a:srgbClr val="FFFF00">
              <a:alpha val="1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413008" y="2362200"/>
            <a:ext cx="651926" cy="1913467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759200" y="2362200"/>
            <a:ext cx="1016000" cy="1921934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6199" y="1786466"/>
            <a:ext cx="948267" cy="2497668"/>
          </a:xfrm>
          <a:prstGeom prst="rect">
            <a:avLst/>
          </a:prstGeom>
          <a:solidFill>
            <a:srgbClr val="0000FF">
              <a:alpha val="1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24467" y="1777999"/>
            <a:ext cx="3767667" cy="381001"/>
          </a:xfrm>
          <a:prstGeom prst="rect">
            <a:avLst/>
          </a:prstGeom>
          <a:solidFill>
            <a:srgbClr val="0000FF">
              <a:alpha val="1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792134" y="1778000"/>
            <a:ext cx="4292600" cy="169334"/>
          </a:xfrm>
          <a:prstGeom prst="rect">
            <a:avLst/>
          </a:prstGeom>
          <a:solidFill>
            <a:srgbClr val="0000FF">
              <a:alpha val="1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549399" y="4889507"/>
            <a:ext cx="5858933" cy="48657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1236133" y="4940166"/>
            <a:ext cx="6519333" cy="435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Traditional slicing is </a:t>
            </a:r>
            <a:r>
              <a:rPr lang="en-US" altLang="zh-CN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unscalable</a:t>
            </a:r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for these 9 criteria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1663700" y="1117600"/>
            <a:ext cx="6477000" cy="4191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b="1" dirty="0" smtClean="0">
                <a:solidFill>
                  <a:srgbClr val="000090"/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000" b="1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hardly scalable </a:t>
            </a:r>
            <a:r>
              <a:rPr lang="en-US" altLang="zh-CN" sz="2000" b="1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but </a:t>
            </a:r>
            <a:r>
              <a:rPr lang="en-US" altLang="zh-CN" sz="2000" b="1" dirty="0" smtClean="0">
                <a:solidFill>
                  <a:srgbClr val="000090"/>
                </a:solidFill>
                <a:latin typeface="Arial" charset="0"/>
                <a:cs typeface="宋体" charset="0"/>
              </a:rPr>
              <a:t>very precise </a:t>
            </a:r>
            <a:r>
              <a:rPr lang="en-US" altLang="zh-CN" sz="2000" b="1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points-to analysis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2794000" y="1536700"/>
            <a:ext cx="863600" cy="825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657600" y="1524000"/>
            <a:ext cx="533400" cy="8255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086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47049" y="2726266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Scalability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2" name="Rectangle 2"/>
          <p:cNvSpPr txBox="1">
            <a:spLocks noChangeArrowheads="1"/>
          </p:cNvSpPr>
          <p:nvPr/>
        </p:nvSpPr>
        <p:spPr bwMode="auto">
          <a:xfrm>
            <a:off x="2896591" y="1930399"/>
            <a:ext cx="3283083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RQ3: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635749" y="5191588"/>
            <a:ext cx="537633" cy="50216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29163" y="3831085"/>
            <a:ext cx="8077204" cy="13605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400" i="1" dirty="0">
                <a:solidFill>
                  <a:srgbClr val="000000"/>
                </a:solidFill>
                <a:latin typeface="Times New Roman"/>
                <a:cs typeface="Times New Roman"/>
              </a:rPr>
              <a:t>“We believe our implementation is </a:t>
            </a:r>
            <a:r>
              <a:rPr lang="en-US" altLang="zh-CN" sz="2400" i="1" dirty="0">
                <a:solidFill>
                  <a:srgbClr val="800000"/>
                </a:solidFill>
                <a:latin typeface="Times New Roman"/>
                <a:cs typeface="Times New Roman"/>
              </a:rPr>
              <a:t>fairly well-tuned</a:t>
            </a:r>
            <a:r>
              <a:rPr lang="en-US" altLang="zh-CN" sz="2400" i="1" dirty="0">
                <a:solidFill>
                  <a:srgbClr val="000000"/>
                </a:solidFill>
                <a:latin typeface="Times New Roman"/>
                <a:cs typeface="Times New Roman"/>
              </a:rPr>
              <a:t>,  as the analysis engine has evolved over several years and …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”</a:t>
            </a:r>
          </a:p>
          <a:p>
            <a:pPr marL="342900" indent="-342900"/>
            <a:endParaRPr lang="en-US" altLang="zh-CN" sz="500" i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42900" indent="-342900"/>
            <a:r>
              <a:rPr lang="en-US" altLang="zh-CN" sz="2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“For the larger codes (</a:t>
            </a:r>
            <a:r>
              <a:rPr lang="en-US" altLang="zh-CN" sz="2400" i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not large today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), our implementation (</a:t>
            </a:r>
            <a:r>
              <a:rPr lang="en-US" altLang="zh-CN" sz="2400" i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traditional slicing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) </a:t>
            </a:r>
            <a:r>
              <a:rPr lang="en-US" altLang="zh-CN" sz="2400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could not complete 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in reasonable time”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400" y="5437115"/>
            <a:ext cx="2523067" cy="64838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924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Rectangle 124"/>
          <p:cNvSpPr/>
          <p:nvPr/>
        </p:nvSpPr>
        <p:spPr>
          <a:xfrm>
            <a:off x="616752" y="4192022"/>
            <a:ext cx="2751303" cy="561856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Program Slicing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539618" y="1855819"/>
            <a:ext cx="2847605" cy="460631"/>
            <a:chOff x="1568501" y="1745359"/>
            <a:chExt cx="2847605" cy="460631"/>
          </a:xfrm>
        </p:grpSpPr>
        <p:sp>
          <p:nvSpPr>
            <p:cNvPr id="109" name="Rectangle 108"/>
            <p:cNvSpPr/>
            <p:nvPr/>
          </p:nvSpPr>
          <p:spPr>
            <a:xfrm>
              <a:off x="1568501" y="1745359"/>
              <a:ext cx="2710513" cy="460631"/>
            </a:xfrm>
            <a:prstGeom prst="rect">
              <a:avLst/>
            </a:prstGeom>
            <a:solidFill>
              <a:srgbClr val="F2F5D5">
                <a:alpha val="79000"/>
              </a:srgb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687178" y="1758686"/>
              <a:ext cx="27289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rgbClr val="000000"/>
                  </a:solidFill>
                  <a:latin typeface="Arial"/>
                  <a:cs typeface="Arial"/>
                </a:rPr>
                <a:t>Control Dependence</a:t>
              </a:r>
              <a:endParaRPr lang="en-US" altLang="zh-CN" sz="2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136696" y="4183555"/>
            <a:ext cx="2057272" cy="593243"/>
            <a:chOff x="1534633" y="4225890"/>
            <a:chExt cx="2057272" cy="593243"/>
          </a:xfrm>
        </p:grpSpPr>
        <p:sp>
          <p:nvSpPr>
            <p:cNvPr id="73" name="Rectangle 72"/>
            <p:cNvSpPr/>
            <p:nvPr/>
          </p:nvSpPr>
          <p:spPr>
            <a:xfrm>
              <a:off x="1534633" y="4225890"/>
              <a:ext cx="309785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dirty="0" smtClean="0">
                  <a:latin typeface="Arial"/>
                  <a:cs typeface="Arial"/>
                </a:rPr>
                <a:t>&lt;</a:t>
              </a:r>
              <a:endParaRPr lang="en-US" altLang="zh-CN" sz="3200" dirty="0">
                <a:latin typeface="Arial"/>
                <a:cs typeface="Arial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1869818" y="4272798"/>
              <a:ext cx="166078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800000"/>
                  </a:solidFill>
                  <a:latin typeface="Arial"/>
                  <a:cs typeface="Arial"/>
                </a:rPr>
                <a:t>P</a:t>
              </a:r>
              <a:r>
                <a:rPr lang="en-US" altLang="zh-CN" sz="2400" dirty="0">
                  <a:solidFill>
                    <a:srgbClr val="000000"/>
                  </a:solidFill>
                  <a:latin typeface="Arial"/>
                  <a:cs typeface="Arial"/>
                </a:rPr>
                <a:t>, {v1, …}</a:t>
              </a:r>
              <a:endParaRPr lang="en-US" sz="2400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282120" y="4234357"/>
              <a:ext cx="309785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dirty="0" smtClean="0">
                  <a:solidFill>
                    <a:srgbClr val="000000"/>
                  </a:solidFill>
                  <a:latin typeface="Arial"/>
                  <a:cs typeface="Arial"/>
                </a:rPr>
                <a:t>&gt;</a:t>
              </a:r>
              <a:endParaRPr lang="en-US" altLang="zh-CN" sz="32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76" name="Oval 75"/>
          <p:cNvSpPr/>
          <p:nvPr/>
        </p:nvSpPr>
        <p:spPr>
          <a:xfrm>
            <a:off x="855133" y="4419600"/>
            <a:ext cx="162224" cy="160865"/>
          </a:xfrm>
          <a:prstGeom prst="ellipse">
            <a:avLst/>
          </a:prstGeom>
          <a:solidFill>
            <a:srgbClr val="800000"/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531151" y="3010620"/>
            <a:ext cx="2710513" cy="460631"/>
            <a:chOff x="1568501" y="2964561"/>
            <a:chExt cx="2710513" cy="460631"/>
          </a:xfrm>
        </p:grpSpPr>
        <p:sp>
          <p:nvSpPr>
            <p:cNvPr id="119" name="Rectangle 118"/>
            <p:cNvSpPr/>
            <p:nvPr/>
          </p:nvSpPr>
          <p:spPr>
            <a:xfrm>
              <a:off x="1568501" y="2964561"/>
              <a:ext cx="2710513" cy="460631"/>
            </a:xfrm>
            <a:prstGeom prst="rect">
              <a:avLst/>
            </a:prstGeom>
            <a:solidFill>
              <a:srgbClr val="F2F5D5">
                <a:alpha val="79000"/>
              </a:srgb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817225" y="2972094"/>
              <a:ext cx="237581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rgbClr val="000000"/>
                  </a:solidFill>
                  <a:latin typeface="Arial"/>
                  <a:cs typeface="Arial"/>
                </a:rPr>
                <a:t>Data Dependence</a:t>
              </a:r>
              <a:endParaRPr lang="en-US" altLang="zh-CN" sz="2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20" name="Oval 119"/>
          <p:cNvSpPr/>
          <p:nvPr/>
        </p:nvSpPr>
        <p:spPr>
          <a:xfrm>
            <a:off x="5105399" y="1543202"/>
            <a:ext cx="3022600" cy="1680444"/>
          </a:xfrm>
          <a:prstGeom prst="ellipse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5655984" y="2183038"/>
            <a:ext cx="1929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Arial"/>
                <a:cs typeface="Arial"/>
              </a:rPr>
              <a:t>Original Program</a:t>
            </a:r>
            <a:endParaRPr lang="en-US" altLang="zh-CN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52" y="2060013"/>
            <a:ext cx="939800" cy="24511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4701" y="2196969"/>
            <a:ext cx="266700" cy="914400"/>
          </a:xfrm>
          <a:prstGeom prst="rect">
            <a:avLst/>
          </a:prstGeom>
        </p:spPr>
      </p:pic>
      <p:sp>
        <p:nvSpPr>
          <p:cNvPr id="122" name="Oval 121"/>
          <p:cNvSpPr/>
          <p:nvPr/>
        </p:nvSpPr>
        <p:spPr>
          <a:xfrm>
            <a:off x="6062343" y="3793067"/>
            <a:ext cx="1100668" cy="983731"/>
          </a:xfrm>
          <a:prstGeom prst="ellipse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6130077" y="3946543"/>
            <a:ext cx="969837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000000"/>
                </a:solidFill>
                <a:latin typeface="Arial"/>
                <a:cs typeface="Arial"/>
              </a:rPr>
              <a:t>Sliced</a:t>
            </a:r>
          </a:p>
          <a:p>
            <a:pPr algn="ctr"/>
            <a:r>
              <a:rPr lang="en-US" altLang="zh-CN" sz="1600" dirty="0" smtClean="0">
                <a:solidFill>
                  <a:srgbClr val="000000"/>
                </a:solidFill>
                <a:latin typeface="Arial"/>
                <a:cs typeface="Arial"/>
              </a:rPr>
              <a:t>Program</a:t>
            </a:r>
            <a:endParaRPr lang="en-US" altLang="zh-CN" sz="1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4" name="Down Arrow 123"/>
          <p:cNvSpPr/>
          <p:nvPr/>
        </p:nvSpPr>
        <p:spPr>
          <a:xfrm>
            <a:off x="6333068" y="3306152"/>
            <a:ext cx="575733" cy="414868"/>
          </a:xfrm>
          <a:prstGeom prst="downArrow">
            <a:avLst/>
          </a:prstGeom>
          <a:solidFill>
            <a:schemeClr val="accent2">
              <a:lumMod val="75000"/>
              <a:alpha val="79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3465073" y="4285146"/>
            <a:ext cx="13812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Criterion</a:t>
            </a:r>
            <a:endParaRPr lang="en-US" altLang="zh-CN" sz="20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383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 txBox="1">
            <a:spLocks noChangeArrowheads="1"/>
          </p:cNvSpPr>
          <p:nvPr/>
        </p:nvSpPr>
        <p:spPr bwMode="auto">
          <a:xfrm>
            <a:off x="806319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RQ3: Scalability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24466" y="1197558"/>
            <a:ext cx="2396067" cy="48657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97467" y="1248217"/>
            <a:ext cx="2633133" cy="435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50 x 7 = 350 SCs</a:t>
            </a:r>
          </a:p>
        </p:txBody>
      </p:sp>
      <p:sp>
        <p:nvSpPr>
          <p:cNvPr id="5" name="Rectangle 4"/>
          <p:cNvSpPr/>
          <p:nvPr/>
        </p:nvSpPr>
        <p:spPr>
          <a:xfrm>
            <a:off x="4419598" y="1197558"/>
            <a:ext cx="1253067" cy="48657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19598" y="1248217"/>
            <a:ext cx="1253067" cy="435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SC-EXT</a:t>
            </a:r>
          </a:p>
        </p:txBody>
      </p:sp>
      <p:sp>
        <p:nvSpPr>
          <p:cNvPr id="7" name="Rectangle 6"/>
          <p:cNvSpPr/>
          <p:nvPr/>
        </p:nvSpPr>
        <p:spPr>
          <a:xfrm>
            <a:off x="6654800" y="1197189"/>
            <a:ext cx="1253067" cy="48657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654800" y="1247848"/>
            <a:ext cx="1253067" cy="435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SC-DFA</a:t>
            </a:r>
          </a:p>
        </p:txBody>
      </p:sp>
      <p:sp>
        <p:nvSpPr>
          <p:cNvPr id="9" name="Down Arrow 8"/>
          <p:cNvSpPr/>
          <p:nvPr/>
        </p:nvSpPr>
        <p:spPr>
          <a:xfrm rot="16200000">
            <a:off x="3766252" y="1110026"/>
            <a:ext cx="359568" cy="678466"/>
          </a:xfrm>
          <a:prstGeom prst="downArrow">
            <a:avLst/>
          </a:prstGeom>
          <a:solidFill>
            <a:srgbClr val="FFFF00">
              <a:alpha val="13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 rot="16200000">
            <a:off x="6009917" y="1110026"/>
            <a:ext cx="359568" cy="678466"/>
          </a:xfrm>
          <a:prstGeom prst="downArrow">
            <a:avLst/>
          </a:prstGeom>
          <a:solidFill>
            <a:srgbClr val="FFFF00">
              <a:alpha val="13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21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 txBox="1">
            <a:spLocks noChangeArrowheads="1"/>
          </p:cNvSpPr>
          <p:nvPr/>
        </p:nvSpPr>
        <p:spPr bwMode="auto">
          <a:xfrm>
            <a:off x="806319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RQ3: Scalability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2" name="Picture 1" descr="scalability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364" y="1912359"/>
            <a:ext cx="6011713" cy="423444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024466" y="1197558"/>
            <a:ext cx="2396067" cy="48657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897467" y="1248217"/>
            <a:ext cx="2633133" cy="435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50 x 7 = 350 SCs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419598" y="1197558"/>
            <a:ext cx="1253067" cy="48657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4419598" y="1248217"/>
            <a:ext cx="1253067" cy="435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SC-EXT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654800" y="1197189"/>
            <a:ext cx="1253067" cy="48657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6654800" y="1247848"/>
            <a:ext cx="1253067" cy="435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SC-DFA</a:t>
            </a:r>
          </a:p>
        </p:txBody>
      </p:sp>
      <p:sp>
        <p:nvSpPr>
          <p:cNvPr id="18" name="Down Arrow 17"/>
          <p:cNvSpPr/>
          <p:nvPr/>
        </p:nvSpPr>
        <p:spPr>
          <a:xfrm rot="16200000">
            <a:off x="3766252" y="1110026"/>
            <a:ext cx="359568" cy="678466"/>
          </a:xfrm>
          <a:prstGeom prst="downArrow">
            <a:avLst/>
          </a:prstGeom>
          <a:solidFill>
            <a:srgbClr val="FFFF00">
              <a:alpha val="13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 rot="16200000">
            <a:off x="6009917" y="1110026"/>
            <a:ext cx="359568" cy="678466"/>
          </a:xfrm>
          <a:prstGeom prst="downArrow">
            <a:avLst/>
          </a:prstGeom>
          <a:solidFill>
            <a:srgbClr val="FFFF00">
              <a:alpha val="13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910761" y="3339682"/>
            <a:ext cx="2384991" cy="1020234"/>
            <a:chOff x="1007106" y="3392070"/>
            <a:chExt cx="2384991" cy="102023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0067827">
              <a:off x="1028219" y="3392070"/>
              <a:ext cx="2363878" cy="1020234"/>
            </a:xfrm>
            <a:prstGeom prst="rect">
              <a:avLst/>
            </a:prstGeom>
          </p:spPr>
        </p:pic>
        <p:sp>
          <p:nvSpPr>
            <p:cNvPr id="21" name="Rectangle 3"/>
            <p:cNvSpPr txBox="1">
              <a:spLocks noChangeArrowheads="1"/>
            </p:cNvSpPr>
            <p:nvPr/>
          </p:nvSpPr>
          <p:spPr>
            <a:xfrm rot="20084953">
              <a:off x="1007106" y="3606716"/>
              <a:ext cx="2379130" cy="43591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10 minutes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44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7084" y="770465"/>
            <a:ext cx="6021566" cy="3994540"/>
          </a:xfrm>
          <a:prstGeom prst="rect">
            <a:avLst/>
          </a:prstGeom>
        </p:spPr>
      </p:pic>
      <p:sp>
        <p:nvSpPr>
          <p:cNvPr id="29" name="Rectangle 2"/>
          <p:cNvSpPr txBox="1">
            <a:spLocks noChangeArrowheads="1"/>
          </p:cNvSpPr>
          <p:nvPr/>
        </p:nvSpPr>
        <p:spPr bwMode="auto">
          <a:xfrm>
            <a:off x="806319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RQ3: Scalability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2" name="Picture 1" descr="ANTLR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33" y="4773731"/>
            <a:ext cx="2285998" cy="1567800"/>
          </a:xfrm>
          <a:prstGeom prst="rect">
            <a:avLst/>
          </a:prstGeom>
        </p:spPr>
      </p:pic>
      <p:pic>
        <p:nvPicPr>
          <p:cNvPr id="11" name="Picture 10" descr="Avrora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730" y="4765005"/>
            <a:ext cx="2298722" cy="1576526"/>
          </a:xfrm>
          <a:prstGeom prst="rect">
            <a:avLst/>
          </a:prstGeom>
        </p:spPr>
      </p:pic>
      <p:pic>
        <p:nvPicPr>
          <p:cNvPr id="12" name="Picture 11" descr="Eclipse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496" y="979769"/>
            <a:ext cx="4879792" cy="3346696"/>
          </a:xfrm>
          <a:prstGeom prst="rect">
            <a:avLst/>
          </a:prstGeom>
        </p:spPr>
      </p:pic>
      <p:pic>
        <p:nvPicPr>
          <p:cNvPr id="13" name="Picture 12" descr="FOP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668" y="4772930"/>
            <a:ext cx="2263104" cy="1536867"/>
          </a:xfrm>
          <a:prstGeom prst="rect">
            <a:avLst/>
          </a:prstGeom>
        </p:spPr>
      </p:pic>
      <p:pic>
        <p:nvPicPr>
          <p:cNvPr id="14" name="Picture 13" descr="JBoss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633" y="4782198"/>
            <a:ext cx="2264419" cy="1553001"/>
          </a:xfrm>
          <a:prstGeom prst="rect">
            <a:avLst/>
          </a:prstGeom>
        </p:spPr>
      </p:pic>
      <p:pic>
        <p:nvPicPr>
          <p:cNvPr id="15" name="Picture 14" descr="PMD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6" y="2734731"/>
            <a:ext cx="3057147" cy="2096675"/>
          </a:xfrm>
          <a:prstGeom prst="rect">
            <a:avLst/>
          </a:prstGeom>
        </p:spPr>
      </p:pic>
      <p:pic>
        <p:nvPicPr>
          <p:cNvPr id="16" name="Picture 15" descr="Tomcat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33" y="770465"/>
            <a:ext cx="3073950" cy="2108200"/>
          </a:xfrm>
          <a:prstGeom prst="rect">
            <a:avLst/>
          </a:prstGeom>
        </p:spPr>
      </p:pic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4461932" y="2364190"/>
            <a:ext cx="1151467" cy="438274"/>
          </a:xfrm>
          <a:prstGeom prst="rect">
            <a:avLst/>
          </a:prstGeom>
          <a:solidFill>
            <a:srgbClr val="591D6F">
              <a:alpha val="79000"/>
            </a:srgb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chemeClr val="bg1"/>
                </a:solidFill>
                <a:latin typeface="Comic Sans MS"/>
                <a:cs typeface="Comic Sans MS"/>
              </a:rPr>
              <a:t>eclipse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728140" y="6326731"/>
            <a:ext cx="988833" cy="319601"/>
          </a:xfrm>
          <a:prstGeom prst="rect">
            <a:avLst/>
          </a:prstGeom>
          <a:solidFill>
            <a:srgbClr val="591D6F">
              <a:alpha val="79000"/>
            </a:srgb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 smtClean="0">
                <a:solidFill>
                  <a:schemeClr val="bg1"/>
                </a:solidFill>
                <a:latin typeface="Comic Sans MS"/>
                <a:cs typeface="Comic Sans MS"/>
              </a:rPr>
              <a:t>ANTLR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3005673" y="6324597"/>
            <a:ext cx="988833" cy="319601"/>
          </a:xfrm>
          <a:prstGeom prst="rect">
            <a:avLst/>
          </a:prstGeom>
          <a:solidFill>
            <a:srgbClr val="591D6F">
              <a:alpha val="79000"/>
            </a:srgb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 err="1" smtClean="0">
                <a:solidFill>
                  <a:schemeClr val="bg1"/>
                </a:solidFill>
                <a:latin typeface="Comic Sans MS"/>
                <a:cs typeface="Comic Sans MS"/>
              </a:rPr>
              <a:t>Avrora</a:t>
            </a:r>
            <a:endParaRPr lang="en-US" altLang="zh-CN" sz="1400" dirty="0" smtClean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5308605" y="6324597"/>
            <a:ext cx="988833" cy="319601"/>
          </a:xfrm>
          <a:prstGeom prst="rect">
            <a:avLst/>
          </a:prstGeom>
          <a:solidFill>
            <a:srgbClr val="591D6F">
              <a:alpha val="79000"/>
            </a:srgb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 smtClean="0">
                <a:solidFill>
                  <a:schemeClr val="bg1"/>
                </a:solidFill>
                <a:latin typeface="Comic Sans MS"/>
                <a:cs typeface="Comic Sans MS"/>
              </a:rPr>
              <a:t>FOP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7493005" y="6335199"/>
            <a:ext cx="988833" cy="319601"/>
          </a:xfrm>
          <a:prstGeom prst="rect">
            <a:avLst/>
          </a:prstGeom>
          <a:solidFill>
            <a:srgbClr val="591D6F">
              <a:alpha val="79000"/>
            </a:srgb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 err="1" smtClean="0">
                <a:solidFill>
                  <a:schemeClr val="bg1"/>
                </a:solidFill>
                <a:latin typeface="Comic Sans MS"/>
                <a:cs typeface="Comic Sans MS"/>
              </a:rPr>
              <a:t>JBoss</a:t>
            </a:r>
            <a:endParaRPr lang="en-US" altLang="zh-CN" sz="1400" dirty="0" smtClean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1776242" y="2112324"/>
            <a:ext cx="988833" cy="319601"/>
          </a:xfrm>
          <a:prstGeom prst="rect">
            <a:avLst/>
          </a:prstGeom>
          <a:solidFill>
            <a:srgbClr val="591D6F">
              <a:alpha val="79000"/>
            </a:srgb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 smtClean="0">
                <a:solidFill>
                  <a:schemeClr val="bg1"/>
                </a:solidFill>
                <a:latin typeface="Comic Sans MS"/>
                <a:cs typeface="Comic Sans MS"/>
              </a:rPr>
              <a:t>Tomcat</a:t>
            </a: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548575" y="3492391"/>
            <a:ext cx="988833" cy="319601"/>
          </a:xfrm>
          <a:prstGeom prst="rect">
            <a:avLst/>
          </a:prstGeom>
          <a:solidFill>
            <a:srgbClr val="591D6F">
              <a:alpha val="79000"/>
            </a:srgb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 smtClean="0">
                <a:solidFill>
                  <a:schemeClr val="bg1"/>
                </a:solidFill>
                <a:latin typeface="Comic Sans MS"/>
                <a:cs typeface="Comic Sans MS"/>
              </a:rPr>
              <a:t>PMD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99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2"/>
          <p:cNvSpPr txBox="1">
            <a:spLocks noChangeArrowheads="1"/>
          </p:cNvSpPr>
          <p:nvPr/>
        </p:nvSpPr>
        <p:spPr bwMode="auto">
          <a:xfrm>
            <a:off x="2405524" y="2235199"/>
            <a:ext cx="4300076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800" dirty="0" smtClean="0">
                <a:solidFill>
                  <a:schemeClr val="tx1"/>
                </a:solidFill>
                <a:latin typeface="Arial"/>
                <a:cs typeface="Arial"/>
              </a:rPr>
              <a:t>Conclusions</a:t>
            </a:r>
            <a:endParaRPr lang="en-US" sz="48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318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2997201" y="3359114"/>
            <a:ext cx="3107265" cy="2944240"/>
          </a:xfrm>
          <a:prstGeom prst="ellipse">
            <a:avLst/>
          </a:prstGeom>
          <a:solidFill>
            <a:srgbClr val="80FF00">
              <a:alpha val="13000"/>
            </a:srgbClr>
          </a:solidFill>
          <a:ln w="1270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005668" y="417034"/>
            <a:ext cx="3107265" cy="2944240"/>
          </a:xfrm>
          <a:prstGeom prst="ellipse">
            <a:avLst/>
          </a:prstGeom>
          <a:solidFill>
            <a:srgbClr val="FFFF00">
              <a:alpha val="13000"/>
            </a:srgb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452035" y="1889154"/>
            <a:ext cx="3107265" cy="2944240"/>
          </a:xfrm>
          <a:prstGeom prst="ellipse">
            <a:avLst/>
          </a:prstGeom>
          <a:solidFill>
            <a:schemeClr val="accent2">
              <a:lumMod val="75000"/>
              <a:alpha val="13000"/>
            </a:scheme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559300" y="1889154"/>
            <a:ext cx="3107265" cy="2944240"/>
          </a:xfrm>
          <a:prstGeom prst="ellipse">
            <a:avLst/>
          </a:prstGeom>
          <a:solidFill>
            <a:schemeClr val="tx2">
              <a:lumMod val="60000"/>
              <a:lumOff val="40000"/>
              <a:alpha val="13000"/>
            </a:schemeClr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511303" y="3001937"/>
            <a:ext cx="2667000" cy="714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API protocol </a:t>
            </a:r>
          </a:p>
          <a:p>
            <a:pPr algn="ctr" eaLnBrk="1" hangingPunct="1"/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Mining</a:t>
            </a: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931834" y="3070665"/>
            <a:ext cx="2667000" cy="714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Program</a:t>
            </a:r>
          </a:p>
          <a:p>
            <a:pPr algn="ctr" eaLnBrk="1" hangingPunct="1"/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Analysis</a:t>
            </a: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225800" y="1174801"/>
            <a:ext cx="2667000" cy="714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Program</a:t>
            </a:r>
          </a:p>
          <a:p>
            <a:pPr algn="ctr" eaLnBrk="1" hangingPunct="1"/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Slicing</a:t>
            </a: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884084" y="2703487"/>
            <a:ext cx="1350431" cy="1311253"/>
          </a:xfrm>
          <a:prstGeom prst="ellipse">
            <a:avLst/>
          </a:prstGeom>
          <a:solidFill>
            <a:schemeClr val="bg1"/>
          </a:solidFill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3225800" y="4857129"/>
            <a:ext cx="2667000" cy="714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Other</a:t>
            </a:r>
          </a:p>
          <a:p>
            <a:pPr algn="ctr" eaLnBrk="1" hangingPunct="1"/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Applications</a:t>
            </a: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03137" y="3001937"/>
            <a:ext cx="1481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</a:t>
            </a:r>
            <a:r>
              <a:rPr lang="en-US" sz="3000" dirty="0" smtClean="0"/>
              <a:t>AILOR</a:t>
            </a:r>
            <a:endParaRPr lang="en-US" sz="3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60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09351" y="1004101"/>
            <a:ext cx="3880243" cy="4092859"/>
            <a:chOff x="2227985" y="1046434"/>
            <a:chExt cx="3880243" cy="4092859"/>
          </a:xfrm>
        </p:grpSpPr>
        <p:pic>
          <p:nvPicPr>
            <p:cNvPr id="7" name="Picture 6" descr="八卦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324739">
              <a:off x="2121677" y="1152742"/>
              <a:ext cx="4092859" cy="3880243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744818" y="2799624"/>
              <a:ext cx="136482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FFFFFF"/>
                  </a:solidFill>
                  <a:latin typeface="Arial"/>
                  <a:cs typeface="Arial"/>
                </a:rPr>
                <a:t>Program</a:t>
              </a:r>
              <a:endParaRPr lang="en-US" altLang="zh-CN" sz="240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116757" y="2825025"/>
              <a:ext cx="133086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dirty="0" smtClean="0">
                  <a:latin typeface="Arial"/>
                  <a:cs typeface="Arial"/>
                </a:rPr>
                <a:t>Tailoring</a:t>
              </a:r>
              <a:endParaRPr lang="en-US" altLang="zh-CN" sz="2400" dirty="0">
                <a:latin typeface="Arial"/>
                <a:cs typeface="Arial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868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8883190cd521c08331aefa984606e6e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96" y="1269993"/>
            <a:ext cx="2799471" cy="4186741"/>
          </a:xfrm>
          <a:prstGeom prst="rect">
            <a:avLst/>
          </a:prstGeom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893023" y="1838508"/>
            <a:ext cx="3253030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dirty="0" smtClean="0">
                <a:solidFill>
                  <a:schemeClr val="tx1"/>
                </a:solidFill>
                <a:latin typeface="Arial"/>
                <a:cs typeface="Arial"/>
              </a:rPr>
              <a:t>Thank  You</a:t>
            </a:r>
            <a:endParaRPr lang="en-US" sz="40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99273" y="3562505"/>
            <a:ext cx="1351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2400" dirty="0" smtClean="0">
                <a:latin typeface="Arial" charset="0"/>
                <a:cs typeface="宋体" charset="0"/>
              </a:rPr>
              <a:t>Yue Li</a:t>
            </a:r>
            <a:endParaRPr lang="en-US" altLang="zh-CN" sz="2400" dirty="0">
              <a:latin typeface="Arial" charset="0"/>
              <a:cs typeface="宋体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09467" y="4034335"/>
            <a:ext cx="2018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dirty="0" smtClean="0">
                <a:solidFill>
                  <a:srgbClr val="800000"/>
                </a:solidFill>
                <a:latin typeface="Comic Sans MS"/>
                <a:cs typeface="Comic Sans MS"/>
              </a:rPr>
              <a:t>UNSW Australia</a:t>
            </a:r>
            <a:endParaRPr lang="en-US" altLang="zh-CN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  <p:sp>
        <p:nvSpPr>
          <p:cNvPr id="5" name="TextBox 4"/>
          <p:cNvSpPr txBox="1"/>
          <p:nvPr/>
        </p:nvSpPr>
        <p:spPr>
          <a:xfrm rot="20310381">
            <a:off x="773290" y="4028530"/>
            <a:ext cx="3245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Mistral"/>
                <a:cs typeface="Mistral"/>
              </a:rPr>
              <a:t>ECOOP 2016 @ </a:t>
            </a:r>
          </a:p>
          <a:p>
            <a:pPr algn="ctr"/>
            <a:r>
              <a:rPr lang="en-US" sz="3200" dirty="0" smtClean="0">
                <a:latin typeface="Mistral"/>
                <a:cs typeface="Mistral"/>
              </a:rPr>
              <a:t>Rome, Italy</a:t>
            </a:r>
            <a:endParaRPr lang="en-US" sz="3200" dirty="0">
              <a:latin typeface="Mistral"/>
              <a:cs typeface="Mistr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275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Challenges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3" name="Picture 2" descr="1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89" y="2747228"/>
            <a:ext cx="2353955" cy="906273"/>
          </a:xfrm>
          <a:prstGeom prst="rect">
            <a:avLst/>
          </a:prstGeom>
        </p:spPr>
      </p:pic>
      <p:pic>
        <p:nvPicPr>
          <p:cNvPr id="4" name="Picture 3" descr="1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629" y="2171493"/>
            <a:ext cx="4948931" cy="1905339"/>
          </a:xfrm>
          <a:prstGeom prst="rect">
            <a:avLst/>
          </a:prstGeom>
        </p:spPr>
      </p:pic>
      <p:pic>
        <p:nvPicPr>
          <p:cNvPr id="5" name="Picture 4" descr="1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877" y="2637161"/>
            <a:ext cx="3189625" cy="1228006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972243" y="1764085"/>
            <a:ext cx="2223001" cy="8107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>
                <a:solidFill>
                  <a:schemeClr val="tx1"/>
                </a:solidFill>
                <a:latin typeface="Comic Sans MS"/>
                <a:cs typeface="Comic Sans MS"/>
              </a:rPr>
              <a:t>Precision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079068" y="2275114"/>
            <a:ext cx="2404538" cy="5737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>
                <a:solidFill>
                  <a:schemeClr val="tx1"/>
                </a:solidFill>
                <a:latin typeface="Comic Sans MS"/>
                <a:cs typeface="Comic Sans MS"/>
              </a:rPr>
              <a:t>Scalability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312334" y="2409573"/>
            <a:ext cx="1776361" cy="5737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200" dirty="0" smtClean="0">
                <a:solidFill>
                  <a:schemeClr val="tx1"/>
                </a:solidFill>
                <a:latin typeface="Comic Sans MS"/>
                <a:cs typeface="Comic Sans MS"/>
              </a:rPr>
              <a:t>Generality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323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8758" y="2036219"/>
            <a:ext cx="3975100" cy="25527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1763049" y="4638852"/>
            <a:ext cx="1132550" cy="452006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Challenges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1693334" y="4659406"/>
            <a:ext cx="1278467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K-CFA </a:t>
            </a:r>
          </a:p>
        </p:txBody>
      </p:sp>
      <p:sp>
        <p:nvSpPr>
          <p:cNvPr id="24" name="Down Arrow 23"/>
          <p:cNvSpPr/>
          <p:nvPr/>
        </p:nvSpPr>
        <p:spPr>
          <a:xfrm rot="16200000">
            <a:off x="3147623" y="4660898"/>
            <a:ext cx="359568" cy="414868"/>
          </a:xfrm>
          <a:prstGeom prst="downArrow">
            <a:avLst/>
          </a:prstGeom>
          <a:solidFill>
            <a:schemeClr val="accent2">
              <a:lumMod val="75000"/>
              <a:alpha val="79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709391" y="4643699"/>
            <a:ext cx="4833476" cy="439920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>
          <a:xfrm>
            <a:off x="3413058" y="4652167"/>
            <a:ext cx="5510800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Full context- and flow-sensitive analysis</a:t>
            </a:r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>
          <a:xfrm>
            <a:off x="1763049" y="4429197"/>
            <a:ext cx="863116" cy="800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5400" dirty="0" smtClean="0">
                <a:solidFill>
                  <a:srgbClr val="800000"/>
                </a:solidFill>
                <a:latin typeface="Chalkduster"/>
                <a:cs typeface="Chalkduster"/>
              </a:rPr>
              <a:t>X</a:t>
            </a: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668863" y="1243488"/>
            <a:ext cx="244687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Precision</a:t>
            </a:r>
          </a:p>
        </p:txBody>
      </p:sp>
      <p:pic>
        <p:nvPicPr>
          <p:cNvPr id="29" name="Picture 28" descr="11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981445"/>
            <a:ext cx="1937057" cy="74576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2568" y="1629833"/>
            <a:ext cx="1816100" cy="27813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667" y="1629833"/>
            <a:ext cx="1816100" cy="2781300"/>
          </a:xfrm>
          <a:prstGeom prst="rect">
            <a:avLst/>
          </a:prstGeom>
        </p:spPr>
      </p:pic>
      <p:sp>
        <p:nvSpPr>
          <p:cNvPr id="33" name="Rectangle 3"/>
          <p:cNvSpPr txBox="1">
            <a:spLocks noChangeArrowheads="1"/>
          </p:cNvSpPr>
          <p:nvPr/>
        </p:nvSpPr>
        <p:spPr>
          <a:xfrm>
            <a:off x="5283200" y="1243488"/>
            <a:ext cx="3183467" cy="5485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400" dirty="0" smtClean="0">
                <a:solidFill>
                  <a:srgbClr val="000000"/>
                </a:solidFill>
                <a:latin typeface="Comic Sans MS"/>
                <a:cs typeface="Comic Sans MS"/>
              </a:rPr>
              <a:t>Unrealizable Paths</a:t>
            </a:r>
            <a:endParaRPr lang="en-US" altLang="zh-CN" sz="24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60788" y="5279952"/>
            <a:ext cx="2334812" cy="431452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560787" y="5271485"/>
            <a:ext cx="2334812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Program Tailoring</a:t>
            </a:r>
          </a:p>
        </p:txBody>
      </p:sp>
      <p:sp>
        <p:nvSpPr>
          <p:cNvPr id="36" name="Down Arrow 35"/>
          <p:cNvSpPr/>
          <p:nvPr/>
        </p:nvSpPr>
        <p:spPr>
          <a:xfrm rot="16200000">
            <a:off x="3138261" y="5268873"/>
            <a:ext cx="378292" cy="414868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709394" y="5283565"/>
            <a:ext cx="1988674" cy="431452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"/>
          <p:cNvSpPr txBox="1">
            <a:spLocks noChangeArrowheads="1"/>
          </p:cNvSpPr>
          <p:nvPr/>
        </p:nvSpPr>
        <p:spPr>
          <a:xfrm>
            <a:off x="3683990" y="5275098"/>
            <a:ext cx="2098741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IFDS Problem</a:t>
            </a:r>
          </a:p>
        </p:txBody>
      </p:sp>
      <p:sp>
        <p:nvSpPr>
          <p:cNvPr id="41" name="Down Arrow 40"/>
          <p:cNvSpPr/>
          <p:nvPr/>
        </p:nvSpPr>
        <p:spPr>
          <a:xfrm rot="16200000">
            <a:off x="3141511" y="5811628"/>
            <a:ext cx="378292" cy="414868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712642" y="5826320"/>
            <a:ext cx="4830225" cy="431452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3"/>
          <p:cNvSpPr txBox="1">
            <a:spLocks noChangeArrowheads="1"/>
          </p:cNvSpPr>
          <p:nvPr/>
        </p:nvSpPr>
        <p:spPr>
          <a:xfrm>
            <a:off x="3712641" y="5817853"/>
            <a:ext cx="4830225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>
                <a:solidFill>
                  <a:srgbClr val="000000"/>
                </a:solidFill>
                <a:latin typeface="Arial"/>
                <a:cs typeface="Arial"/>
              </a:rPr>
              <a:t>Encode control flows as data flow facts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167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6889749" y="4325362"/>
            <a:ext cx="537633" cy="50216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68863" y="1243488"/>
            <a:ext cx="244687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Scalability</a:t>
            </a:r>
          </a:p>
        </p:txBody>
      </p:sp>
      <p:pic>
        <p:nvPicPr>
          <p:cNvPr id="5" name="Picture 4" descr="1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981445"/>
            <a:ext cx="1937057" cy="74576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68863" y="2068497"/>
            <a:ext cx="8077204" cy="23341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400" i="1" dirty="0">
                <a:solidFill>
                  <a:srgbClr val="000000"/>
                </a:solidFill>
                <a:latin typeface="Times New Roman"/>
                <a:cs typeface="Times New Roman"/>
              </a:rPr>
              <a:t>“We believe our implementation is </a:t>
            </a:r>
            <a:r>
              <a:rPr lang="en-US" altLang="zh-CN" sz="2400" i="1" dirty="0">
                <a:solidFill>
                  <a:srgbClr val="800000"/>
                </a:solidFill>
                <a:latin typeface="Times New Roman"/>
                <a:cs typeface="Times New Roman"/>
              </a:rPr>
              <a:t>fairly well-tuned</a:t>
            </a:r>
            <a:r>
              <a:rPr lang="en-US" altLang="zh-CN" sz="2400" i="1" dirty="0">
                <a:solidFill>
                  <a:srgbClr val="000000"/>
                </a:solidFill>
                <a:latin typeface="Times New Roman"/>
                <a:cs typeface="Times New Roman"/>
              </a:rPr>
              <a:t>,  as the analysis engine has evolved over several years and …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”</a:t>
            </a:r>
          </a:p>
          <a:p>
            <a:pPr marL="342900" indent="-342900"/>
            <a:endParaRPr lang="en-US" altLang="zh-CN" sz="500" i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42900" indent="-342900"/>
            <a:r>
              <a:rPr lang="en-US" altLang="zh-CN" sz="2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“For the larger codes (</a:t>
            </a:r>
            <a:r>
              <a:rPr lang="en-US" altLang="zh-CN" sz="2400" i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not large today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), our implementation (</a:t>
            </a:r>
            <a:r>
              <a:rPr lang="en-US" altLang="zh-CN" sz="2400" i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traditional slicing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) </a:t>
            </a:r>
            <a:r>
              <a:rPr lang="en-US" altLang="zh-CN" sz="2400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could not complete 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in reasonable time”</a:t>
            </a:r>
          </a:p>
          <a:p>
            <a:pPr marL="342900" indent="-342900"/>
            <a:endParaRPr lang="en-US" altLang="zh-CN" sz="500" i="1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42900" indent="-342900"/>
            <a:r>
              <a:rPr lang="en-US" altLang="zh-CN" sz="2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“The key </a:t>
            </a:r>
            <a:r>
              <a:rPr lang="en-US" altLang="zh-CN" sz="2400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bottleneck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comes from </a:t>
            </a:r>
            <a:r>
              <a:rPr lang="en-US" altLang="zh-CN" sz="2400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handling heaps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; … </a:t>
            </a:r>
            <a:r>
              <a:rPr lang="en-US" altLang="zh-CN" sz="24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heap parameters 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are also a </a:t>
            </a:r>
            <a:r>
              <a:rPr lang="en-US" altLang="zh-CN" sz="24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scalability bottleneck 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in a </a:t>
            </a:r>
            <a:r>
              <a:rPr lang="en-US" altLang="zh-CN" sz="2400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commercial slicing tool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”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400" y="4570889"/>
            <a:ext cx="2523067" cy="648386"/>
          </a:xfrm>
          <a:prstGeom prst="rect">
            <a:avLst/>
          </a:prstGeom>
        </p:spPr>
      </p:pic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Challenges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76867" y="5386074"/>
            <a:ext cx="7112004" cy="431452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1176867" y="5377144"/>
            <a:ext cx="7120465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Need a good trade-off between Precision and Scalability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216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Rectangle 124"/>
          <p:cNvSpPr/>
          <p:nvPr/>
        </p:nvSpPr>
        <p:spPr>
          <a:xfrm>
            <a:off x="616752" y="4192022"/>
            <a:ext cx="2751303" cy="561856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Program Slicing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539618" y="1855819"/>
            <a:ext cx="2847605" cy="460631"/>
            <a:chOff x="1568501" y="1745359"/>
            <a:chExt cx="2847605" cy="460631"/>
          </a:xfrm>
        </p:grpSpPr>
        <p:sp>
          <p:nvSpPr>
            <p:cNvPr id="109" name="Rectangle 108"/>
            <p:cNvSpPr/>
            <p:nvPr/>
          </p:nvSpPr>
          <p:spPr>
            <a:xfrm>
              <a:off x="1568501" y="1745359"/>
              <a:ext cx="2710513" cy="460631"/>
            </a:xfrm>
            <a:prstGeom prst="rect">
              <a:avLst/>
            </a:prstGeom>
            <a:solidFill>
              <a:srgbClr val="F2F5D5">
                <a:alpha val="79000"/>
              </a:srgb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687178" y="1758686"/>
              <a:ext cx="27289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rgbClr val="000000"/>
                  </a:solidFill>
                  <a:latin typeface="Arial"/>
                  <a:cs typeface="Arial"/>
                </a:rPr>
                <a:t>Control Dependence</a:t>
              </a:r>
              <a:endParaRPr lang="en-US" altLang="zh-CN" sz="2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136696" y="4183555"/>
            <a:ext cx="2057272" cy="593243"/>
            <a:chOff x="1534633" y="4225890"/>
            <a:chExt cx="2057272" cy="593243"/>
          </a:xfrm>
        </p:grpSpPr>
        <p:sp>
          <p:nvSpPr>
            <p:cNvPr id="73" name="Rectangle 72"/>
            <p:cNvSpPr/>
            <p:nvPr/>
          </p:nvSpPr>
          <p:spPr>
            <a:xfrm>
              <a:off x="1534633" y="4225890"/>
              <a:ext cx="309785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dirty="0" smtClean="0">
                  <a:latin typeface="Arial"/>
                  <a:cs typeface="Arial"/>
                </a:rPr>
                <a:t>&lt;</a:t>
              </a:r>
              <a:endParaRPr lang="en-US" altLang="zh-CN" sz="3200" dirty="0">
                <a:latin typeface="Arial"/>
                <a:cs typeface="Arial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1869818" y="4272798"/>
              <a:ext cx="166078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800000"/>
                  </a:solidFill>
                  <a:latin typeface="Arial"/>
                  <a:cs typeface="Arial"/>
                </a:rPr>
                <a:t>P</a:t>
              </a:r>
              <a:r>
                <a:rPr lang="en-US" altLang="zh-CN" sz="2400" dirty="0">
                  <a:solidFill>
                    <a:srgbClr val="000000"/>
                  </a:solidFill>
                  <a:latin typeface="Arial"/>
                  <a:cs typeface="Arial"/>
                </a:rPr>
                <a:t>, {v1, …}</a:t>
              </a:r>
              <a:endParaRPr lang="en-US" sz="2400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282120" y="4234357"/>
              <a:ext cx="309785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dirty="0" smtClean="0">
                  <a:solidFill>
                    <a:srgbClr val="000000"/>
                  </a:solidFill>
                  <a:latin typeface="Arial"/>
                  <a:cs typeface="Arial"/>
                </a:rPr>
                <a:t>&gt;</a:t>
              </a:r>
              <a:endParaRPr lang="en-US" altLang="zh-CN" sz="32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76" name="Oval 75"/>
          <p:cNvSpPr/>
          <p:nvPr/>
        </p:nvSpPr>
        <p:spPr>
          <a:xfrm>
            <a:off x="855133" y="4419600"/>
            <a:ext cx="162224" cy="160865"/>
          </a:xfrm>
          <a:prstGeom prst="ellipse">
            <a:avLst/>
          </a:prstGeom>
          <a:solidFill>
            <a:srgbClr val="800000"/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531151" y="3010620"/>
            <a:ext cx="2710513" cy="460631"/>
            <a:chOff x="1568501" y="2964561"/>
            <a:chExt cx="2710513" cy="460631"/>
          </a:xfrm>
        </p:grpSpPr>
        <p:sp>
          <p:nvSpPr>
            <p:cNvPr id="119" name="Rectangle 118"/>
            <p:cNvSpPr/>
            <p:nvPr/>
          </p:nvSpPr>
          <p:spPr>
            <a:xfrm>
              <a:off x="1568501" y="2964561"/>
              <a:ext cx="2710513" cy="460631"/>
            </a:xfrm>
            <a:prstGeom prst="rect">
              <a:avLst/>
            </a:prstGeom>
            <a:solidFill>
              <a:srgbClr val="F2F5D5">
                <a:alpha val="79000"/>
              </a:srgb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817225" y="2972094"/>
              <a:ext cx="237581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rgbClr val="000000"/>
                  </a:solidFill>
                  <a:latin typeface="Arial"/>
                  <a:cs typeface="Arial"/>
                </a:rPr>
                <a:t>Data Dependence</a:t>
              </a:r>
              <a:endParaRPr lang="en-US" altLang="zh-CN" sz="2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20" name="Oval 119"/>
          <p:cNvSpPr/>
          <p:nvPr/>
        </p:nvSpPr>
        <p:spPr>
          <a:xfrm>
            <a:off x="5105399" y="1543202"/>
            <a:ext cx="3022600" cy="1680444"/>
          </a:xfrm>
          <a:prstGeom prst="ellipse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5655984" y="2183038"/>
            <a:ext cx="1929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Arial"/>
                <a:cs typeface="Arial"/>
              </a:rPr>
              <a:t>Original Program</a:t>
            </a:r>
            <a:endParaRPr lang="en-US" altLang="zh-CN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52" y="2060013"/>
            <a:ext cx="939800" cy="24511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4701" y="2196969"/>
            <a:ext cx="266700" cy="914400"/>
          </a:xfrm>
          <a:prstGeom prst="rect">
            <a:avLst/>
          </a:prstGeom>
        </p:spPr>
      </p:pic>
      <p:sp>
        <p:nvSpPr>
          <p:cNvPr id="122" name="Oval 121"/>
          <p:cNvSpPr/>
          <p:nvPr/>
        </p:nvSpPr>
        <p:spPr>
          <a:xfrm>
            <a:off x="6062343" y="3793067"/>
            <a:ext cx="1100668" cy="983731"/>
          </a:xfrm>
          <a:prstGeom prst="ellipse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6130077" y="3946543"/>
            <a:ext cx="969837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000000"/>
                </a:solidFill>
                <a:latin typeface="Arial"/>
                <a:cs typeface="Arial"/>
              </a:rPr>
              <a:t>Sliced</a:t>
            </a:r>
          </a:p>
          <a:p>
            <a:pPr algn="ctr"/>
            <a:r>
              <a:rPr lang="en-US" altLang="zh-CN" sz="1600" dirty="0" smtClean="0">
                <a:solidFill>
                  <a:srgbClr val="000000"/>
                </a:solidFill>
                <a:latin typeface="Arial"/>
                <a:cs typeface="Arial"/>
              </a:rPr>
              <a:t>Program</a:t>
            </a:r>
            <a:endParaRPr lang="en-US" altLang="zh-CN" sz="1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4" name="Down Arrow 123"/>
          <p:cNvSpPr/>
          <p:nvPr/>
        </p:nvSpPr>
        <p:spPr>
          <a:xfrm>
            <a:off x="6333068" y="3306152"/>
            <a:ext cx="575733" cy="414868"/>
          </a:xfrm>
          <a:prstGeom prst="downArrow">
            <a:avLst/>
          </a:prstGeom>
          <a:solidFill>
            <a:schemeClr val="accent2">
              <a:lumMod val="75000"/>
              <a:alpha val="79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3465073" y="4285146"/>
            <a:ext cx="13812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Criterion</a:t>
            </a:r>
            <a:endParaRPr lang="en-US" altLang="zh-CN" sz="20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pic>
        <p:nvPicPr>
          <p:cNvPr id="45" name="Picture 44" descr="dogsmi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733" y="3715741"/>
            <a:ext cx="1169998" cy="116999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37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68863" y="1243488"/>
            <a:ext cx="244687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Generality</a:t>
            </a:r>
          </a:p>
        </p:txBody>
      </p:sp>
      <p:pic>
        <p:nvPicPr>
          <p:cNvPr id="5" name="Picture 4" descr="1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981445"/>
            <a:ext cx="1937057" cy="745767"/>
          </a:xfrm>
          <a:prstGeom prst="rect">
            <a:avLst/>
          </a:prstGeom>
        </p:spPr>
      </p:pic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Challenges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213" y="2032000"/>
            <a:ext cx="990600" cy="27813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1518" y="2032000"/>
            <a:ext cx="990600" cy="27813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2082" y="2015066"/>
            <a:ext cx="1066800" cy="27813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9636" y="3246967"/>
            <a:ext cx="630772" cy="63077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373" y="3246967"/>
            <a:ext cx="630772" cy="63077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66732" y="2931581"/>
            <a:ext cx="630772" cy="63077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37301" y="2914647"/>
            <a:ext cx="630772" cy="63077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2900" y="3221566"/>
            <a:ext cx="630772" cy="63077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37767" y="2434166"/>
            <a:ext cx="630772" cy="63077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286753" y="5138383"/>
            <a:ext cx="1467119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269819" y="5129916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Verification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86753" y="5637569"/>
            <a:ext cx="1458651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>
          <a:xfrm>
            <a:off x="265141" y="5620635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|SC| = 1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850972" y="5137152"/>
            <a:ext cx="1467119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1834038" y="5128685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Typestate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850972" y="5636338"/>
            <a:ext cx="1458651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>
          <a:xfrm>
            <a:off x="1829360" y="5619404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|SC| = 2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410644" y="5137152"/>
            <a:ext cx="1467119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>
          <a:xfrm>
            <a:off x="3393710" y="5128685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API Protocol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410644" y="5636338"/>
            <a:ext cx="1458651" cy="38188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3389032" y="5619404"/>
            <a:ext cx="1536834" cy="456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Arial"/>
                <a:cs typeface="Arial"/>
              </a:rPr>
              <a:t>|SC| = 3+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85316" y="1998123"/>
            <a:ext cx="3655482" cy="1104993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"/>
          <p:cNvSpPr txBox="1">
            <a:spLocks noChangeArrowheads="1"/>
          </p:cNvSpPr>
          <p:nvPr/>
        </p:nvSpPr>
        <p:spPr>
          <a:xfrm>
            <a:off x="5285316" y="2032000"/>
            <a:ext cx="3655482" cy="982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Generally, </a:t>
            </a:r>
            <a:r>
              <a:rPr lang="en-US" altLang="zh-CN" sz="1800" dirty="0" smtClean="0">
                <a:solidFill>
                  <a:schemeClr val="tx1"/>
                </a:solidFill>
                <a:latin typeface="Comic Sans MS"/>
                <a:cs typeface="Comic Sans MS"/>
              </a:rPr>
              <a:t>the</a:t>
            </a:r>
            <a:r>
              <a:rPr lang="en-US" altLang="zh-CN" sz="1800" dirty="0" smtClean="0">
                <a:solidFill>
                  <a:srgbClr val="800000"/>
                </a:solidFill>
                <a:latin typeface="Comic Sans MS"/>
                <a:cs typeface="Comic Sans MS"/>
              </a:rPr>
              <a:t> longer</a:t>
            </a:r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of the length of a SC, the </a:t>
            </a:r>
            <a:r>
              <a:rPr lang="en-US" altLang="zh-CN" sz="1800" dirty="0" smtClean="0">
                <a:solidFill>
                  <a:srgbClr val="800000"/>
                </a:solidFill>
                <a:latin typeface="Comic Sans MS"/>
                <a:cs typeface="Comic Sans MS"/>
              </a:rPr>
              <a:t>more precise </a:t>
            </a:r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program tailoring would be.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285316" y="3627877"/>
            <a:ext cx="3655482" cy="137804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>
          <a:xfrm>
            <a:off x="5285316" y="3661754"/>
            <a:ext cx="3655482" cy="12658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Automatically </a:t>
            </a:r>
            <a:r>
              <a:rPr lang="en-US" altLang="zh-CN" sz="1800" dirty="0" smtClean="0">
                <a:solidFill>
                  <a:srgbClr val="800000"/>
                </a:solidFill>
                <a:latin typeface="Comic Sans MS"/>
                <a:cs typeface="Comic Sans MS"/>
              </a:rPr>
              <a:t>lengthen </a:t>
            </a:r>
            <a:r>
              <a:rPr lang="en-US" altLang="zh-CN" sz="1800" b="1" dirty="0" smtClean="0">
                <a:solidFill>
                  <a:srgbClr val="800000"/>
                </a:solidFill>
                <a:latin typeface="Comic Sans MS"/>
                <a:cs typeface="Comic Sans MS"/>
              </a:rPr>
              <a:t>ANY</a:t>
            </a:r>
            <a:r>
              <a:rPr lang="en-US" altLang="zh-CN" sz="1800" dirty="0" smtClean="0">
                <a:solidFill>
                  <a:srgbClr val="800000"/>
                </a:solidFill>
                <a:latin typeface="Comic Sans MS"/>
                <a:cs typeface="Comic Sans MS"/>
              </a:rPr>
              <a:t> given SC</a:t>
            </a:r>
            <a:r>
              <a:rPr lang="en-US" altLang="zh-CN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, and also maintain the soundness and scalability of program tailoring ?</a:t>
            </a:r>
          </a:p>
        </p:txBody>
      </p:sp>
      <p:sp>
        <p:nvSpPr>
          <p:cNvPr id="40" name="Down Arrow 39"/>
          <p:cNvSpPr/>
          <p:nvPr/>
        </p:nvSpPr>
        <p:spPr>
          <a:xfrm>
            <a:off x="6824511" y="3204632"/>
            <a:ext cx="558422" cy="340787"/>
          </a:xfrm>
          <a:prstGeom prst="downArrow">
            <a:avLst/>
          </a:prstGeom>
          <a:solidFill>
            <a:srgbClr val="EEF0BA">
              <a:alpha val="79000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98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ight Triangle 81"/>
          <p:cNvSpPr/>
          <p:nvPr/>
        </p:nvSpPr>
        <p:spPr>
          <a:xfrm rot="13616720">
            <a:off x="3111618" y="1745572"/>
            <a:ext cx="3329450" cy="3119971"/>
          </a:xfrm>
          <a:prstGeom prst="rtTriangle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049774" y="2000462"/>
            <a:ext cx="1631359" cy="523220"/>
          </a:xfrm>
          <a:prstGeom prst="rect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2904071" y="1549412"/>
            <a:ext cx="245531" cy="0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Challenges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68863" y="1243488"/>
            <a:ext cx="244687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Precision</a:t>
            </a:r>
          </a:p>
        </p:txBody>
      </p:sp>
      <p:pic>
        <p:nvPicPr>
          <p:cNvPr id="5" name="Picture 4" descr="1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981445"/>
            <a:ext cx="1937057" cy="745767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702731" y="2657409"/>
            <a:ext cx="244687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Scalability</a:t>
            </a:r>
          </a:p>
        </p:txBody>
      </p:sp>
      <p:pic>
        <p:nvPicPr>
          <p:cNvPr id="8" name="Picture 7" descr="1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2395366"/>
            <a:ext cx="1937057" cy="74576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702731" y="4156009"/>
            <a:ext cx="244687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Generality</a:t>
            </a:r>
          </a:p>
        </p:txBody>
      </p:sp>
      <p:pic>
        <p:nvPicPr>
          <p:cNvPr id="10" name="Picture 9" descr="1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3893966"/>
            <a:ext cx="1937057" cy="74576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123910" y="2000462"/>
            <a:ext cx="16503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800000"/>
                </a:solidFill>
                <a:latin typeface="Arial"/>
                <a:cs typeface="Arial"/>
              </a:rPr>
              <a:t>SC-DFA</a:t>
            </a:r>
            <a:endParaRPr lang="en-US" altLang="zh-CN" sz="28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cxnSp>
        <p:nvCxnSpPr>
          <p:cNvPr id="15" name="Straight Connector 14"/>
          <p:cNvCxnSpPr>
            <a:endCxn id="7" idx="3"/>
          </p:cNvCxnSpPr>
          <p:nvPr/>
        </p:nvCxnSpPr>
        <p:spPr>
          <a:xfrm flipV="1">
            <a:off x="2921002" y="2959846"/>
            <a:ext cx="228600" cy="3487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2794330" y="1443179"/>
            <a:ext cx="219482" cy="212466"/>
          </a:xfrm>
          <a:prstGeom prst="ellipse">
            <a:avLst/>
          </a:prstGeom>
          <a:solidFill>
            <a:srgbClr val="800000">
              <a:alpha val="37000"/>
            </a:srgb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802795" y="2857100"/>
            <a:ext cx="219482" cy="212466"/>
          </a:xfrm>
          <a:prstGeom prst="ellipse">
            <a:avLst/>
          </a:prstGeom>
          <a:solidFill>
            <a:srgbClr val="800000">
              <a:alpha val="37000"/>
            </a:srgb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3132668" y="2277841"/>
            <a:ext cx="917105" cy="0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132668" y="1549412"/>
            <a:ext cx="0" cy="1410434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79" idx="1"/>
          </p:cNvCxnSpPr>
          <p:nvPr/>
        </p:nvCxnSpPr>
        <p:spPr>
          <a:xfrm>
            <a:off x="2930119" y="4466246"/>
            <a:ext cx="1119654" cy="0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2828515" y="4360013"/>
            <a:ext cx="219482" cy="212466"/>
          </a:xfrm>
          <a:prstGeom prst="ellipse">
            <a:avLst/>
          </a:prstGeom>
          <a:solidFill>
            <a:srgbClr val="800000">
              <a:alpha val="37000"/>
            </a:srgb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4049773" y="4204636"/>
            <a:ext cx="1631359" cy="523220"/>
          </a:xfrm>
          <a:prstGeom prst="rect">
            <a:avLst/>
          </a:prstGeom>
          <a:solidFill>
            <a:schemeClr val="accent2">
              <a:lumMod val="20000"/>
              <a:lumOff val="80000"/>
              <a:alpha val="37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4123909" y="4204636"/>
            <a:ext cx="16503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800000"/>
                </a:solidFill>
                <a:latin typeface="Arial"/>
                <a:cs typeface="Arial"/>
              </a:rPr>
              <a:t>SC-EXT</a:t>
            </a:r>
            <a:endParaRPr lang="en-US" altLang="zh-CN" sz="28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85" name="Rectangle 3"/>
          <p:cNvSpPr txBox="1">
            <a:spLocks noChangeArrowheads="1"/>
          </p:cNvSpPr>
          <p:nvPr/>
        </p:nvSpPr>
        <p:spPr>
          <a:xfrm>
            <a:off x="5079994" y="3094967"/>
            <a:ext cx="2006604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T</a:t>
            </a:r>
            <a:r>
              <a:rPr lang="en-US" altLang="zh-CN" sz="2600" b="1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AILOR</a:t>
            </a:r>
          </a:p>
        </p:txBody>
      </p:sp>
      <p:sp>
        <p:nvSpPr>
          <p:cNvPr id="89" name="Oval 88"/>
          <p:cNvSpPr/>
          <p:nvPr/>
        </p:nvSpPr>
        <p:spPr>
          <a:xfrm>
            <a:off x="6889906" y="3313083"/>
            <a:ext cx="291780" cy="285251"/>
          </a:xfrm>
          <a:prstGeom prst="ellipse">
            <a:avLst/>
          </a:prstGeom>
          <a:solidFill>
            <a:srgbClr val="800000">
              <a:alpha val="37000"/>
            </a:srgbClr>
          </a:solidFill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86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 txBox="1">
            <a:spLocks noChangeArrowheads="1"/>
          </p:cNvSpPr>
          <p:nvPr/>
        </p:nvSpPr>
        <p:spPr bwMode="auto">
          <a:xfrm>
            <a:off x="636983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Motivation of RQ2 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429" y="1358912"/>
            <a:ext cx="2751668" cy="1629834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72031" y="1847047"/>
            <a:ext cx="2286002" cy="5913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Original Program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815" y="3806839"/>
            <a:ext cx="1066925" cy="824442"/>
          </a:xfrm>
          <a:prstGeom prst="rect">
            <a:avLst/>
          </a:prstGeom>
        </p:spPr>
      </p:pic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1191692" y="3810832"/>
            <a:ext cx="2286002" cy="363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Tailored program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1208626" y="4110989"/>
            <a:ext cx="2286002" cy="363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i="1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(</a:t>
            </a:r>
            <a:r>
              <a:rPr lang="en-US" altLang="zh-CN" sz="1800" b="1" i="1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SC</a:t>
            </a:r>
            <a:r>
              <a:rPr lang="en-US" altLang="zh-CN" sz="1800" i="1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-relevant part)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630100" y="1533781"/>
            <a:ext cx="3572936" cy="412032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3460770" y="1546888"/>
            <a:ext cx="3479802" cy="363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000090"/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1800" dirty="0">
                <a:solidFill>
                  <a:srgbClr val="800000"/>
                </a:solidFill>
                <a:latin typeface="Arial" charset="0"/>
                <a:cs typeface="宋体" charset="0"/>
              </a:rPr>
              <a:t>highly </a:t>
            </a:r>
            <a:r>
              <a:rPr lang="en-US" altLang="zh-CN" sz="1800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scalable </a:t>
            </a:r>
            <a:r>
              <a:rPr lang="en-US" altLang="zh-CN" sz="1800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but </a:t>
            </a:r>
            <a:r>
              <a:rPr lang="en-US" altLang="zh-CN" sz="1800" dirty="0" smtClean="0">
                <a:solidFill>
                  <a:srgbClr val="000090"/>
                </a:solidFill>
                <a:latin typeface="Arial" charset="0"/>
                <a:cs typeface="宋体" charset="0"/>
              </a:rPr>
              <a:t>imprecise</a:t>
            </a:r>
            <a:endParaRPr lang="en-US" altLang="zh-CN" sz="1800" dirty="0" smtClean="0">
              <a:solidFill>
                <a:srgbClr val="800000"/>
              </a:solidFill>
              <a:latin typeface="Arial" charset="0"/>
              <a:cs typeface="宋体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630100" y="2279357"/>
            <a:ext cx="3572936" cy="412032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>
          <a:xfrm>
            <a:off x="3630100" y="2292464"/>
            <a:ext cx="3479802" cy="363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hardly scalable </a:t>
            </a:r>
            <a:r>
              <a:rPr lang="en-US" altLang="zh-CN" sz="1800" dirty="0">
                <a:solidFill>
                  <a:schemeClr val="tx1"/>
                </a:solidFill>
                <a:latin typeface="Arial" charset="0"/>
                <a:cs typeface="宋体" charset="0"/>
              </a:rPr>
              <a:t>but </a:t>
            </a:r>
            <a:r>
              <a:rPr lang="en-US" altLang="zh-CN" sz="1800" dirty="0" smtClean="0">
                <a:solidFill>
                  <a:srgbClr val="000090"/>
                </a:solidFill>
                <a:latin typeface="Arial" charset="0"/>
                <a:cs typeface="宋体" charset="0"/>
              </a:rPr>
              <a:t>very precise</a:t>
            </a:r>
            <a:endParaRPr lang="en-US" altLang="zh-CN" sz="1800" dirty="0" smtClean="0">
              <a:solidFill>
                <a:srgbClr val="800000"/>
              </a:solidFill>
              <a:latin typeface="Arial" charset="0"/>
              <a:cs typeface="宋体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109902" y="1695503"/>
            <a:ext cx="1401236" cy="794840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>
          <a:xfrm>
            <a:off x="6906704" y="1717559"/>
            <a:ext cx="1845729" cy="781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chemeClr val="tx1"/>
                </a:solidFill>
                <a:latin typeface="Comic Sans MS"/>
                <a:cs typeface="Comic Sans MS"/>
              </a:rPr>
              <a:t>Points-To </a:t>
            </a:r>
          </a:p>
          <a:p>
            <a:r>
              <a:rPr lang="en-US" altLang="zh-CN" sz="1800" dirty="0" smtClean="0">
                <a:solidFill>
                  <a:schemeClr val="tx1"/>
                </a:solidFill>
                <a:latin typeface="Comic Sans MS"/>
                <a:cs typeface="Comic Sans MS"/>
              </a:rPr>
              <a:t>Analysis</a:t>
            </a:r>
          </a:p>
        </p:txBody>
      </p:sp>
      <p:sp>
        <p:nvSpPr>
          <p:cNvPr id="31" name="Down Arrow 30"/>
          <p:cNvSpPr/>
          <p:nvPr/>
        </p:nvSpPr>
        <p:spPr>
          <a:xfrm rot="5400000">
            <a:off x="2988884" y="1423130"/>
            <a:ext cx="359568" cy="702737"/>
          </a:xfrm>
          <a:prstGeom prst="downArrow">
            <a:avLst/>
          </a:prstGeom>
          <a:solidFill>
            <a:srgbClr val="FF0000">
              <a:alpha val="13000"/>
            </a:srgb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/>
          <p:cNvSpPr/>
          <p:nvPr/>
        </p:nvSpPr>
        <p:spPr>
          <a:xfrm rot="5400000">
            <a:off x="2988884" y="2124562"/>
            <a:ext cx="359568" cy="702737"/>
          </a:xfrm>
          <a:prstGeom prst="downArrow">
            <a:avLst/>
          </a:prstGeom>
          <a:solidFill>
            <a:srgbClr val="FF0000">
              <a:alpha val="13000"/>
            </a:srgb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120px-Green_check.sv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190" y="1421702"/>
            <a:ext cx="461847" cy="46184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8900" y="2005590"/>
            <a:ext cx="711200" cy="711200"/>
          </a:xfrm>
          <a:prstGeom prst="rect">
            <a:avLst/>
          </a:prstGeom>
        </p:spPr>
      </p:pic>
      <p:sp>
        <p:nvSpPr>
          <p:cNvPr id="34" name="Down Arrow 33"/>
          <p:cNvSpPr/>
          <p:nvPr/>
        </p:nvSpPr>
        <p:spPr>
          <a:xfrm>
            <a:off x="719667" y="2819401"/>
            <a:ext cx="434811" cy="1016832"/>
          </a:xfrm>
          <a:prstGeom prst="downArrow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own Arrow 34"/>
          <p:cNvSpPr/>
          <p:nvPr/>
        </p:nvSpPr>
        <p:spPr>
          <a:xfrm rot="2619550">
            <a:off x="3586910" y="2649187"/>
            <a:ext cx="359568" cy="1386566"/>
          </a:xfrm>
          <a:prstGeom prst="downArrow">
            <a:avLst/>
          </a:prstGeom>
          <a:solidFill>
            <a:srgbClr val="FF0000">
              <a:alpha val="13000"/>
            </a:srgb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 descr="120px-Green_check.sv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037" y="2988746"/>
            <a:ext cx="461847" cy="461847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1574804" y="4735034"/>
            <a:ext cx="1401236" cy="794840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>
          <a:xfrm>
            <a:off x="1371606" y="4757090"/>
            <a:ext cx="1845729" cy="781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chemeClr val="tx1"/>
                </a:solidFill>
                <a:latin typeface="Comic Sans MS"/>
                <a:cs typeface="Comic Sans MS"/>
              </a:rPr>
              <a:t>Reflection</a:t>
            </a:r>
          </a:p>
          <a:p>
            <a:r>
              <a:rPr lang="en-US" altLang="zh-CN" sz="1800" dirty="0" smtClean="0">
                <a:solidFill>
                  <a:schemeClr val="tx1"/>
                </a:solidFill>
                <a:latin typeface="Comic Sans MS"/>
                <a:cs typeface="Comic Sans MS"/>
              </a:rPr>
              <a:t>Analysis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699698" y="4491173"/>
            <a:ext cx="364067" cy="250175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217335" y="4935882"/>
            <a:ext cx="5128697" cy="412032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3"/>
          <p:cNvSpPr txBox="1">
            <a:spLocks noChangeArrowheads="1"/>
          </p:cNvSpPr>
          <p:nvPr/>
        </p:nvSpPr>
        <p:spPr>
          <a:xfrm>
            <a:off x="3217335" y="4948989"/>
            <a:ext cx="5128697" cy="363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i="1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SC</a:t>
            </a:r>
            <a:r>
              <a:rPr lang="en-US" altLang="zh-CN" sz="1800" i="1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: </a:t>
            </a:r>
            <a:r>
              <a:rPr lang="en-US" altLang="zh-CN" sz="1800" dirty="0" err="1" smtClean="0">
                <a:solidFill>
                  <a:srgbClr val="000000"/>
                </a:solidFill>
                <a:latin typeface="Arial" charset="0"/>
                <a:cs typeface="宋体" charset="0"/>
              </a:rPr>
              <a:t>forName</a:t>
            </a:r>
            <a:r>
              <a:rPr lang="en-US" altLang="zh-CN" sz="18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() </a:t>
            </a:r>
            <a:r>
              <a:rPr lang="en-US" altLang="zh-CN" sz="1800" dirty="0" smtClean="0">
                <a:solidFill>
                  <a:srgbClr val="000000"/>
                </a:solidFill>
                <a:latin typeface="Arial" charset="0"/>
                <a:cs typeface="宋体" charset="0"/>
                <a:sym typeface="Wingdings"/>
              </a:rPr>
              <a:t> </a:t>
            </a:r>
            <a:r>
              <a:rPr lang="en-US" altLang="zh-CN" sz="1800" dirty="0" err="1" smtClean="0">
                <a:solidFill>
                  <a:srgbClr val="000000"/>
                </a:solidFill>
                <a:latin typeface="Arial" charset="0"/>
                <a:cs typeface="宋体" charset="0"/>
                <a:sym typeface="Wingdings"/>
              </a:rPr>
              <a:t>c.getMethod</a:t>
            </a:r>
            <a:r>
              <a:rPr lang="en-US" altLang="zh-CN" sz="1800" dirty="0" smtClean="0">
                <a:solidFill>
                  <a:srgbClr val="000000"/>
                </a:solidFill>
                <a:latin typeface="Arial" charset="0"/>
                <a:cs typeface="宋体" charset="0"/>
                <a:sym typeface="Wingdings"/>
              </a:rPr>
              <a:t>()  </a:t>
            </a:r>
            <a:r>
              <a:rPr lang="en-US" altLang="zh-CN" sz="1800" dirty="0" err="1" smtClean="0">
                <a:solidFill>
                  <a:srgbClr val="000000"/>
                </a:solidFill>
                <a:latin typeface="Arial" charset="0"/>
                <a:cs typeface="宋体" charset="0"/>
                <a:sym typeface="Wingdings"/>
              </a:rPr>
              <a:t>m.invoke</a:t>
            </a:r>
            <a:r>
              <a:rPr lang="en-US" altLang="zh-CN" sz="1800" dirty="0" smtClean="0">
                <a:solidFill>
                  <a:srgbClr val="000000"/>
                </a:solidFill>
                <a:latin typeface="Arial" charset="0"/>
                <a:cs typeface="宋体" charset="0"/>
                <a:sym typeface="Wingdings"/>
              </a:rPr>
              <a:t>()</a:t>
            </a:r>
            <a:endParaRPr lang="en-US" altLang="zh-CN" sz="1800" dirty="0" smtClean="0">
              <a:solidFill>
                <a:srgbClr val="000000"/>
              </a:solidFill>
              <a:latin typeface="Arial" charset="0"/>
              <a:cs typeface="宋体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66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RQ2: Program Analysis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2" name="Picture 1" descr="reflectio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51" y="1117600"/>
            <a:ext cx="6796616" cy="468672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8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>
          <a:xfrm>
            <a:off x="424497" y="4913774"/>
            <a:ext cx="1490134" cy="46063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424496" y="3987078"/>
            <a:ext cx="1490134" cy="46063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424497" y="3051997"/>
            <a:ext cx="1490134" cy="460631"/>
          </a:xfrm>
          <a:prstGeom prst="rect">
            <a:avLst/>
          </a:prstGeom>
          <a:solidFill>
            <a:srgbClr val="F2F5D5">
              <a:alpha val="79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755517" y="0"/>
            <a:ext cx="754181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Temporal Sequence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560776" y="3072292"/>
            <a:ext cx="12750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Comic Sans MS"/>
                <a:cs typeface="Comic Sans MS"/>
              </a:rPr>
              <a:t>file.open()</a:t>
            </a:r>
            <a:endParaRPr lang="en-US" altLang="zh-CN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33046" y="1624266"/>
            <a:ext cx="1606985" cy="937608"/>
            <a:chOff x="527787" y="1624266"/>
            <a:chExt cx="1606985" cy="937608"/>
          </a:xfrm>
        </p:grpSpPr>
        <p:sp>
          <p:nvSpPr>
            <p:cNvPr id="44" name="Rectangle 43"/>
            <p:cNvSpPr/>
            <p:nvPr/>
          </p:nvSpPr>
          <p:spPr>
            <a:xfrm>
              <a:off x="619237" y="1624266"/>
              <a:ext cx="1490134" cy="937608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79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27787" y="1711445"/>
              <a:ext cx="160698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0000"/>
                  </a:solidFill>
                  <a:latin typeface="Arial"/>
                  <a:cs typeface="Arial"/>
                </a:rPr>
                <a:t>Typestate</a:t>
              </a:r>
            </a:p>
            <a:p>
              <a:pPr algn="ctr"/>
              <a:r>
                <a:rPr lang="en-US" altLang="zh-CN" sz="2000" dirty="0" smtClean="0">
                  <a:solidFill>
                    <a:srgbClr val="000000"/>
                  </a:solidFill>
                  <a:latin typeface="Arial"/>
                  <a:cs typeface="Arial"/>
                </a:rPr>
                <a:t>Analysis</a:t>
              </a:r>
              <a:endParaRPr lang="en-US" altLang="zh-CN" sz="2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8" name="Rectangle 47"/>
          <p:cNvSpPr/>
          <p:nvPr/>
        </p:nvSpPr>
        <p:spPr>
          <a:xfrm>
            <a:off x="510845" y="4025015"/>
            <a:ext cx="1324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Comic Sans MS"/>
                <a:cs typeface="Comic Sans MS"/>
              </a:rPr>
              <a:t>file.close()</a:t>
            </a:r>
            <a:endParaRPr lang="en-US" altLang="zh-CN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04130" y="4939175"/>
            <a:ext cx="1351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Comic Sans MS"/>
                <a:cs typeface="Comic Sans MS"/>
              </a:rPr>
              <a:t>file.write()</a:t>
            </a:r>
            <a:endParaRPr lang="en-US" altLang="zh-CN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193" y="3487123"/>
            <a:ext cx="393700" cy="584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558" y="4419748"/>
            <a:ext cx="254000" cy="584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09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70819</TotalTime>
  <Words>2247</Words>
  <Application>Microsoft Macintosh PowerPoint</Application>
  <PresentationFormat>On-screen Show (4:3)</PresentationFormat>
  <Paragraphs>654</Paragraphs>
  <Slides>83</Slides>
  <Notes>82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83</vt:i4>
      </vt:variant>
    </vt:vector>
  </HeadingPairs>
  <TitlesOfParts>
    <vt:vector size="8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UNSW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Yue Li</dc:creator>
  <cp:lastModifiedBy>Yue Li</cp:lastModifiedBy>
  <cp:revision>606</cp:revision>
  <dcterms:created xsi:type="dcterms:W3CDTF">2014-07-15T04:37:47Z</dcterms:created>
  <dcterms:modified xsi:type="dcterms:W3CDTF">2016-07-17T04:44:49Z</dcterms:modified>
</cp:coreProperties>
</file>